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95"/>
  </p:notesMasterIdLst>
  <p:sldIdLst>
    <p:sldId id="256" r:id="rId2"/>
    <p:sldId id="257" r:id="rId3"/>
    <p:sldId id="258" r:id="rId4"/>
    <p:sldId id="259" r:id="rId5"/>
    <p:sldId id="277" r:id="rId6"/>
    <p:sldId id="260" r:id="rId7"/>
    <p:sldId id="261" r:id="rId8"/>
    <p:sldId id="262" r:id="rId9"/>
    <p:sldId id="263" r:id="rId10"/>
    <p:sldId id="264" r:id="rId11"/>
    <p:sldId id="265" r:id="rId12"/>
    <p:sldId id="275" r:id="rId13"/>
    <p:sldId id="267" r:id="rId14"/>
    <p:sldId id="266" r:id="rId15"/>
    <p:sldId id="268" r:id="rId16"/>
    <p:sldId id="269" r:id="rId17"/>
    <p:sldId id="270" r:id="rId18"/>
    <p:sldId id="271" r:id="rId19"/>
    <p:sldId id="276" r:id="rId20"/>
    <p:sldId id="272" r:id="rId21"/>
    <p:sldId id="273" r:id="rId22"/>
    <p:sldId id="274" r:id="rId23"/>
    <p:sldId id="278" r:id="rId24"/>
    <p:sldId id="279" r:id="rId25"/>
    <p:sldId id="280" r:id="rId26"/>
    <p:sldId id="281" r:id="rId27"/>
    <p:sldId id="292" r:id="rId28"/>
    <p:sldId id="282" r:id="rId29"/>
    <p:sldId id="283" r:id="rId30"/>
    <p:sldId id="284" r:id="rId31"/>
    <p:sldId id="285" r:id="rId32"/>
    <p:sldId id="286" r:id="rId33"/>
    <p:sldId id="287" r:id="rId34"/>
    <p:sldId id="288" r:id="rId35"/>
    <p:sldId id="289" r:id="rId36"/>
    <p:sldId id="290" r:id="rId37"/>
    <p:sldId id="291" r:id="rId38"/>
    <p:sldId id="293" r:id="rId39"/>
    <p:sldId id="294" r:id="rId40"/>
    <p:sldId id="295" r:id="rId41"/>
    <p:sldId id="296" r:id="rId42"/>
    <p:sldId id="297" r:id="rId43"/>
    <p:sldId id="298" r:id="rId44"/>
    <p:sldId id="299" r:id="rId45"/>
    <p:sldId id="300" r:id="rId46"/>
    <p:sldId id="301" r:id="rId47"/>
    <p:sldId id="302" r:id="rId48"/>
    <p:sldId id="306" r:id="rId49"/>
    <p:sldId id="303" r:id="rId50"/>
    <p:sldId id="304" r:id="rId51"/>
    <p:sldId id="305" r:id="rId52"/>
    <p:sldId id="314" r:id="rId53"/>
    <p:sldId id="307" r:id="rId54"/>
    <p:sldId id="308" r:id="rId55"/>
    <p:sldId id="309" r:id="rId56"/>
    <p:sldId id="310" r:id="rId57"/>
    <p:sldId id="311" r:id="rId58"/>
    <p:sldId id="312" r:id="rId59"/>
    <p:sldId id="315" r:id="rId60"/>
    <p:sldId id="313"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3" r:id="rId76"/>
    <p:sldId id="334" r:id="rId77"/>
    <p:sldId id="335" r:id="rId78"/>
    <p:sldId id="330" r:id="rId79"/>
    <p:sldId id="331" r:id="rId80"/>
    <p:sldId id="332" r:id="rId81"/>
    <p:sldId id="336" r:id="rId82"/>
    <p:sldId id="337" r:id="rId83"/>
    <p:sldId id="338" r:id="rId84"/>
    <p:sldId id="339" r:id="rId85"/>
    <p:sldId id="340" r:id="rId86"/>
    <p:sldId id="342" r:id="rId87"/>
    <p:sldId id="343" r:id="rId88"/>
    <p:sldId id="344" r:id="rId89"/>
    <p:sldId id="345" r:id="rId90"/>
    <p:sldId id="346" r:id="rId91"/>
    <p:sldId id="347" r:id="rId92"/>
    <p:sldId id="348" r:id="rId93"/>
    <p:sldId id="349"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72" y="16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DB8CC6-45F7-46ED-BF2A-951B1A5ADC53}" type="datetimeFigureOut">
              <a:rPr lang="en-US" smtClean="0"/>
              <a:t>12/30/2024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F503B1-7FE6-4FDD-8BC1-AF2BFF76D30B}" type="slidenum">
              <a:rPr lang="en-US" smtClean="0"/>
              <a:t>‹#›</a:t>
            </a:fld>
            <a:endParaRPr lang="en-US"/>
          </a:p>
        </p:txBody>
      </p:sp>
    </p:spTree>
    <p:extLst>
      <p:ext uri="{BB962C8B-B14F-4D97-AF65-F5344CB8AC3E}">
        <p14:creationId xmlns:p14="http://schemas.microsoft.com/office/powerpoint/2010/main" val="1228183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14DFBA7-5368-44B4-A215-4DA88F1193F1}" type="datetimeFigureOut">
              <a:rPr lang="en-US" smtClean="0"/>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59E14A-CF6C-4BA0-B9C8-7EB443BEE51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676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DFBA7-5368-44B4-A215-4DA88F1193F1}" type="datetimeFigureOut">
              <a:rPr lang="en-US" smtClean="0"/>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341976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DFBA7-5368-44B4-A215-4DA88F1193F1}" type="datetimeFigureOut">
              <a:rPr lang="en-US" smtClean="0"/>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1783771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DFBA7-5368-44B4-A215-4DA88F1193F1}" type="datetimeFigureOut">
              <a:rPr lang="en-US" smtClean="0"/>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3845363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14DFBA7-5368-44B4-A215-4DA88F1193F1}" type="datetimeFigureOut">
              <a:rPr lang="en-US" smtClean="0"/>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59E14A-CF6C-4BA0-B9C8-7EB443BEE51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031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4DFBA7-5368-44B4-A215-4DA88F1193F1}" type="datetimeFigureOut">
              <a:rPr lang="en-US" smtClean="0"/>
              <a:t>12/30/2024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4167820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14DFBA7-5368-44B4-A215-4DA88F1193F1}" type="datetimeFigureOut">
              <a:rPr lang="en-US" smtClean="0"/>
              <a:t>12/30/2024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3866416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4DFBA7-5368-44B4-A215-4DA88F1193F1}" type="datetimeFigureOut">
              <a:rPr lang="en-US" smtClean="0"/>
              <a:t>12/30/2024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3427519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14DFBA7-5368-44B4-A215-4DA88F1193F1}" type="datetimeFigureOut">
              <a:rPr lang="en-US" smtClean="0"/>
              <a:t>12/30/2024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505306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14DFBA7-5368-44B4-A215-4DA88F1193F1}" type="datetimeFigureOut">
              <a:rPr lang="en-US" smtClean="0"/>
              <a:t>12/30/2024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A59E14A-CF6C-4BA0-B9C8-7EB443BEE51E}" type="slidenum">
              <a:rPr lang="en-US" smtClean="0"/>
              <a:t>‹#›</a:t>
            </a:fld>
            <a:endParaRPr lang="en-US"/>
          </a:p>
        </p:txBody>
      </p:sp>
    </p:spTree>
    <p:extLst>
      <p:ext uri="{BB962C8B-B14F-4D97-AF65-F5344CB8AC3E}">
        <p14:creationId xmlns:p14="http://schemas.microsoft.com/office/powerpoint/2010/main" val="4074877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4DFBA7-5368-44B4-A215-4DA88F1193F1}" type="datetimeFigureOut">
              <a:rPr lang="en-US" smtClean="0"/>
              <a:t>12/30/2024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1854111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14DFBA7-5368-44B4-A215-4DA88F1193F1}" type="datetimeFigureOut">
              <a:rPr lang="en-US" smtClean="0"/>
              <a:t>12/30/2024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A59E14A-CF6C-4BA0-B9C8-7EB443BEE51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98849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Sort</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810975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7895" y="1466991"/>
            <a:ext cx="7375477" cy="3494775"/>
          </a:xfrm>
          <a:prstGeom prst="rect">
            <a:avLst/>
          </a:prstGeom>
        </p:spPr>
      </p:pic>
      <p:sp>
        <p:nvSpPr>
          <p:cNvPr id="3" name="Rectangle 2"/>
          <p:cNvSpPr/>
          <p:nvPr/>
        </p:nvSpPr>
        <p:spPr>
          <a:xfrm>
            <a:off x="308854" y="364657"/>
            <a:ext cx="2848857"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Insertion Sort</a:t>
            </a:r>
            <a:endParaRPr lang="en-US" sz="32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4956275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8854" y="364657"/>
            <a:ext cx="2507418"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Bubble </a:t>
            </a:r>
            <a:r>
              <a:rPr lang="en-US" sz="3200" b="1" dirty="0">
                <a:ln w="22225">
                  <a:solidFill>
                    <a:schemeClr val="accent2"/>
                  </a:solidFill>
                  <a:prstDash val="solid"/>
                </a:ln>
                <a:solidFill>
                  <a:schemeClr val="accent2">
                    <a:lumMod val="40000"/>
                    <a:lumOff val="60000"/>
                  </a:schemeClr>
                </a:solidFill>
                <a:latin typeface="Arial" panose="020B0604020202020204" pitchFamily="34" charset="0"/>
              </a:rPr>
              <a:t>Sort</a:t>
            </a:r>
            <a:endParaRPr lang="en-US" sz="3200" b="1" dirty="0">
              <a:ln w="22225">
                <a:solidFill>
                  <a:schemeClr val="accent2"/>
                </a:solidFill>
                <a:prstDash val="solid"/>
              </a:ln>
              <a:solidFill>
                <a:schemeClr val="accent2">
                  <a:lumMod val="40000"/>
                  <a:lumOff val="60000"/>
                </a:schemeClr>
              </a:solidFill>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90779" y="1283458"/>
            <a:ext cx="8622211" cy="4434954"/>
          </a:xfrm>
          <a:prstGeom prst="rect">
            <a:avLst/>
          </a:prstGeom>
        </p:spPr>
      </p:pic>
    </p:spTree>
    <p:extLst>
      <p:ext uri="{BB962C8B-B14F-4D97-AF65-F5344CB8AC3E}">
        <p14:creationId xmlns:p14="http://schemas.microsoft.com/office/powerpoint/2010/main" val="31367534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000250"/>
            <a:ext cx="7620000" cy="2857500"/>
          </a:xfrm>
          <a:prstGeom prst="rect">
            <a:avLst/>
          </a:prstGeom>
        </p:spPr>
      </p:pic>
      <p:sp>
        <p:nvSpPr>
          <p:cNvPr id="3" name="Rectangle 2"/>
          <p:cNvSpPr/>
          <p:nvPr/>
        </p:nvSpPr>
        <p:spPr>
          <a:xfrm>
            <a:off x="5811462" y="5632693"/>
            <a:ext cx="760144" cy="369332"/>
          </a:xfrm>
          <a:prstGeom prst="rect">
            <a:avLst/>
          </a:prstGeom>
        </p:spPr>
        <p:txBody>
          <a:bodyPr wrap="none">
            <a:spAutoFit/>
          </a:bodyPr>
          <a:lstStyle/>
          <a:p>
            <a:r>
              <a:rPr lang="en-US" b="1" dirty="0"/>
              <a:t>stable</a:t>
            </a:r>
          </a:p>
        </p:txBody>
      </p:sp>
    </p:spTree>
    <p:extLst>
      <p:ext uri="{BB962C8B-B14F-4D97-AF65-F5344CB8AC3E}">
        <p14:creationId xmlns:p14="http://schemas.microsoft.com/office/powerpoint/2010/main" val="36605481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8854" y="364657"/>
            <a:ext cx="2507418"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Bubble </a:t>
            </a:r>
            <a:r>
              <a:rPr lang="en-US" sz="3200" b="1" dirty="0">
                <a:ln w="22225">
                  <a:solidFill>
                    <a:schemeClr val="accent2"/>
                  </a:solidFill>
                  <a:prstDash val="solid"/>
                </a:ln>
                <a:solidFill>
                  <a:schemeClr val="accent2">
                    <a:lumMod val="40000"/>
                    <a:lumOff val="60000"/>
                  </a:schemeClr>
                </a:solidFill>
                <a:latin typeface="Arial" panose="020B0604020202020204" pitchFamily="34" charset="0"/>
              </a:rPr>
              <a:t>Sort</a:t>
            </a:r>
            <a:endParaRPr lang="en-US" sz="3200" b="1" dirty="0">
              <a:ln w="22225">
                <a:solidFill>
                  <a:schemeClr val="accent2"/>
                </a:solidFill>
                <a:prstDash val="solid"/>
              </a:ln>
              <a:solidFill>
                <a:schemeClr val="accent2">
                  <a:lumMod val="40000"/>
                  <a:lumOff val="60000"/>
                </a:schemeClr>
              </a:solidFill>
            </a:endParaRPr>
          </a:p>
        </p:txBody>
      </p:sp>
      <p:pic>
        <p:nvPicPr>
          <p:cNvPr id="2" name="Picture 1"/>
          <p:cNvPicPr>
            <a:picLocks noChangeAspect="1"/>
          </p:cNvPicPr>
          <p:nvPr/>
        </p:nvPicPr>
        <p:blipFill>
          <a:blip r:embed="rId2"/>
          <a:stretch>
            <a:fillRect/>
          </a:stretch>
        </p:blipFill>
        <p:spPr>
          <a:xfrm>
            <a:off x="1367121" y="1486397"/>
            <a:ext cx="7208881" cy="3426797"/>
          </a:xfrm>
          <a:prstGeom prst="rect">
            <a:avLst/>
          </a:prstGeom>
        </p:spPr>
      </p:pic>
    </p:spTree>
    <p:extLst>
      <p:ext uri="{BB962C8B-B14F-4D97-AF65-F5344CB8AC3E}">
        <p14:creationId xmlns:p14="http://schemas.microsoft.com/office/powerpoint/2010/main" val="29294859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365" t="526" r="365" b="792"/>
          <a:stretch/>
        </p:blipFill>
        <p:spPr>
          <a:xfrm>
            <a:off x="1775160" y="1009934"/>
            <a:ext cx="7486694" cy="5104263"/>
          </a:xfrm>
          <a:prstGeom prst="rect">
            <a:avLst/>
          </a:prstGeom>
        </p:spPr>
      </p:pic>
      <p:pic>
        <p:nvPicPr>
          <p:cNvPr id="3" name="Picture 2"/>
          <p:cNvPicPr>
            <a:picLocks noChangeAspect="1"/>
          </p:cNvPicPr>
          <p:nvPr/>
        </p:nvPicPr>
        <p:blipFill>
          <a:blip r:embed="rId4"/>
          <a:stretch>
            <a:fillRect/>
          </a:stretch>
        </p:blipFill>
        <p:spPr>
          <a:xfrm>
            <a:off x="5518507" y="5691258"/>
            <a:ext cx="419100" cy="504825"/>
          </a:xfrm>
          <a:prstGeom prst="rect">
            <a:avLst/>
          </a:prstGeom>
        </p:spPr>
      </p:pic>
      <p:sp>
        <p:nvSpPr>
          <p:cNvPr id="4" name="Rectangle 3"/>
          <p:cNvSpPr/>
          <p:nvPr/>
        </p:nvSpPr>
        <p:spPr>
          <a:xfrm>
            <a:off x="308854" y="364657"/>
            <a:ext cx="2507418"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Bubble </a:t>
            </a:r>
            <a:r>
              <a:rPr lang="en-US" sz="3200" b="1" dirty="0">
                <a:ln w="22225">
                  <a:solidFill>
                    <a:schemeClr val="accent2"/>
                  </a:solidFill>
                  <a:prstDash val="solid"/>
                </a:ln>
                <a:solidFill>
                  <a:schemeClr val="accent2">
                    <a:lumMod val="40000"/>
                    <a:lumOff val="60000"/>
                  </a:schemeClr>
                </a:solidFill>
                <a:latin typeface="Arial" panose="020B0604020202020204" pitchFamily="34" charset="0"/>
              </a:rPr>
              <a:t>Sort</a:t>
            </a:r>
            <a:endParaRPr lang="en-US" sz="32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6452815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939"/>
          <a:stretch/>
        </p:blipFill>
        <p:spPr>
          <a:xfrm>
            <a:off x="1965278" y="837458"/>
            <a:ext cx="8215952" cy="5444483"/>
          </a:xfrm>
          <a:prstGeom prst="rect">
            <a:avLst/>
          </a:prstGeom>
        </p:spPr>
      </p:pic>
      <p:sp>
        <p:nvSpPr>
          <p:cNvPr id="3" name="Rectangle 2"/>
          <p:cNvSpPr/>
          <p:nvPr/>
        </p:nvSpPr>
        <p:spPr>
          <a:xfrm>
            <a:off x="199672" y="252683"/>
            <a:ext cx="2507418"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Bubble </a:t>
            </a:r>
            <a:r>
              <a:rPr lang="en-US" sz="3200" b="1" dirty="0">
                <a:ln w="22225">
                  <a:solidFill>
                    <a:schemeClr val="accent2"/>
                  </a:solidFill>
                  <a:prstDash val="solid"/>
                </a:ln>
                <a:solidFill>
                  <a:schemeClr val="accent2">
                    <a:lumMod val="40000"/>
                    <a:lumOff val="60000"/>
                  </a:schemeClr>
                </a:solidFill>
                <a:latin typeface="Arial" panose="020B0604020202020204" pitchFamily="34" charset="0"/>
              </a:rPr>
              <a:t>Sort</a:t>
            </a:r>
            <a:endParaRPr lang="en-US" sz="32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7681328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Lst>
          </a:blip>
          <a:stretch>
            <a:fillRect/>
          </a:stretch>
        </p:blipFill>
        <p:spPr>
          <a:xfrm>
            <a:off x="1102748" y="728809"/>
            <a:ext cx="9597095" cy="5562807"/>
          </a:xfrm>
          <a:prstGeom prst="rect">
            <a:avLst/>
          </a:prstGeom>
        </p:spPr>
      </p:pic>
      <p:sp>
        <p:nvSpPr>
          <p:cNvPr id="3" name="Rectangle 2"/>
          <p:cNvSpPr/>
          <p:nvPr/>
        </p:nvSpPr>
        <p:spPr>
          <a:xfrm>
            <a:off x="281559" y="252683"/>
            <a:ext cx="2507418"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Bubble </a:t>
            </a:r>
            <a:r>
              <a:rPr lang="en-US" sz="3200" b="1" dirty="0">
                <a:ln w="22225">
                  <a:solidFill>
                    <a:schemeClr val="accent2"/>
                  </a:solidFill>
                  <a:prstDash val="solid"/>
                </a:ln>
                <a:solidFill>
                  <a:schemeClr val="accent2">
                    <a:lumMod val="40000"/>
                    <a:lumOff val="60000"/>
                  </a:schemeClr>
                </a:solidFill>
                <a:latin typeface="Arial" panose="020B0604020202020204" pitchFamily="34" charset="0"/>
              </a:rPr>
              <a:t>Sort</a:t>
            </a:r>
            <a:endParaRPr lang="en-US" sz="32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7336017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1559" y="252683"/>
            <a:ext cx="2507418"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Bubble </a:t>
            </a:r>
            <a:r>
              <a:rPr lang="en-US" sz="3200" b="1" dirty="0">
                <a:ln w="22225">
                  <a:solidFill>
                    <a:schemeClr val="accent2"/>
                  </a:solidFill>
                  <a:prstDash val="solid"/>
                </a:ln>
                <a:solidFill>
                  <a:schemeClr val="accent2">
                    <a:lumMod val="40000"/>
                    <a:lumOff val="60000"/>
                  </a:schemeClr>
                </a:solidFill>
                <a:latin typeface="Arial" panose="020B0604020202020204" pitchFamily="34" charset="0"/>
              </a:rPr>
              <a:t>Sort</a:t>
            </a:r>
            <a:endParaRPr lang="en-US" sz="3200" b="1" dirty="0">
              <a:ln w="22225">
                <a:solidFill>
                  <a:schemeClr val="accent2"/>
                </a:solidFill>
                <a:prstDash val="solid"/>
              </a:ln>
              <a:solidFill>
                <a:schemeClr val="accent2">
                  <a:lumMod val="40000"/>
                  <a:lumOff val="60000"/>
                </a:schemeClr>
              </a:solidFill>
            </a:endParaRPr>
          </a:p>
        </p:txBody>
      </p:sp>
      <p:pic>
        <p:nvPicPr>
          <p:cNvPr id="4" name="Picture 3"/>
          <p:cNvPicPr>
            <a:picLocks noChangeAspect="1"/>
          </p:cNvPicPr>
          <p:nvPr/>
        </p:nvPicPr>
        <p:blipFill>
          <a:blip r:embed="rId2"/>
          <a:stretch>
            <a:fillRect/>
          </a:stretch>
        </p:blipFill>
        <p:spPr>
          <a:xfrm>
            <a:off x="1221369" y="1097364"/>
            <a:ext cx="8810792" cy="4934945"/>
          </a:xfrm>
          <a:prstGeom prst="rect">
            <a:avLst/>
          </a:prstGeom>
        </p:spPr>
      </p:pic>
    </p:spTree>
    <p:extLst>
      <p:ext uri="{BB962C8B-B14F-4D97-AF65-F5344CB8AC3E}">
        <p14:creationId xmlns:p14="http://schemas.microsoft.com/office/powerpoint/2010/main" val="15861756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1559" y="252683"/>
            <a:ext cx="2940228" cy="584775"/>
          </a:xfrm>
          <a:prstGeom prst="rect">
            <a:avLst/>
          </a:prstGeom>
        </p:spPr>
        <p:txBody>
          <a:bodyPr wrap="none">
            <a:spAutoFit/>
          </a:bodyPr>
          <a:lstStyle/>
          <a:p>
            <a:r>
              <a:rPr lang="en-US" sz="3200" b="1" dirty="0">
                <a:ln w="22225">
                  <a:solidFill>
                    <a:schemeClr val="accent2"/>
                  </a:solidFill>
                  <a:prstDash val="solid"/>
                </a:ln>
                <a:solidFill>
                  <a:schemeClr val="accent2">
                    <a:lumMod val="40000"/>
                    <a:lumOff val="60000"/>
                  </a:schemeClr>
                </a:solidFill>
                <a:latin typeface="Arial" panose="020B0604020202020204" pitchFamily="34" charset="0"/>
              </a:rPr>
              <a:t>Selection Sort</a:t>
            </a:r>
            <a:endParaRPr lang="en-US" sz="3200" b="1" dirty="0">
              <a:ln w="22225">
                <a:solidFill>
                  <a:schemeClr val="accent2"/>
                </a:solidFill>
                <a:prstDash val="solid"/>
              </a:ln>
              <a:solidFill>
                <a:schemeClr val="accent2">
                  <a:lumMod val="40000"/>
                  <a:lumOff val="60000"/>
                </a:schemeClr>
              </a:solidFill>
            </a:endParaRPr>
          </a:p>
        </p:txBody>
      </p:sp>
      <p:pic>
        <p:nvPicPr>
          <p:cNvPr id="2" name="Picture 1"/>
          <p:cNvPicPr>
            <a:picLocks noChangeAspect="1"/>
          </p:cNvPicPr>
          <p:nvPr/>
        </p:nvPicPr>
        <p:blipFill>
          <a:blip r:embed="rId2"/>
          <a:stretch>
            <a:fillRect/>
          </a:stretch>
        </p:blipFill>
        <p:spPr>
          <a:xfrm>
            <a:off x="1374230" y="1010787"/>
            <a:ext cx="9421381" cy="5007875"/>
          </a:xfrm>
          <a:prstGeom prst="rect">
            <a:avLst/>
          </a:prstGeom>
        </p:spPr>
      </p:pic>
    </p:spTree>
    <p:extLst>
      <p:ext uri="{BB962C8B-B14F-4D97-AF65-F5344CB8AC3E}">
        <p14:creationId xmlns:p14="http://schemas.microsoft.com/office/powerpoint/2010/main" val="7517155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7025" y="2771775"/>
            <a:ext cx="6457950" cy="1314450"/>
          </a:xfrm>
          <a:prstGeom prst="rect">
            <a:avLst/>
          </a:prstGeom>
        </p:spPr>
      </p:pic>
      <p:sp>
        <p:nvSpPr>
          <p:cNvPr id="3" name="Rectangle 2"/>
          <p:cNvSpPr/>
          <p:nvPr/>
        </p:nvSpPr>
        <p:spPr>
          <a:xfrm>
            <a:off x="349798" y="443752"/>
            <a:ext cx="2940228" cy="584775"/>
          </a:xfrm>
          <a:prstGeom prst="rect">
            <a:avLst/>
          </a:prstGeom>
        </p:spPr>
        <p:txBody>
          <a:bodyPr wrap="none">
            <a:spAutoFit/>
          </a:bodyPr>
          <a:lstStyle/>
          <a:p>
            <a:r>
              <a:rPr lang="en-US" sz="3200" b="1" dirty="0">
                <a:ln w="22225">
                  <a:solidFill>
                    <a:schemeClr val="accent2"/>
                  </a:solidFill>
                  <a:prstDash val="solid"/>
                </a:ln>
                <a:solidFill>
                  <a:schemeClr val="accent2">
                    <a:lumMod val="40000"/>
                    <a:lumOff val="60000"/>
                  </a:schemeClr>
                </a:solidFill>
                <a:latin typeface="Arial" panose="020B0604020202020204" pitchFamily="34" charset="0"/>
              </a:rPr>
              <a:t>Selection Sort</a:t>
            </a:r>
            <a:endParaRPr lang="en-US" sz="3200" b="1" dirty="0">
              <a:ln w="22225">
                <a:solidFill>
                  <a:schemeClr val="accent2"/>
                </a:solidFill>
                <a:prstDash val="solid"/>
              </a:ln>
              <a:solidFill>
                <a:schemeClr val="accent2">
                  <a:lumMod val="40000"/>
                  <a:lumOff val="60000"/>
                </a:schemeClr>
              </a:solidFill>
            </a:endParaRPr>
          </a:p>
        </p:txBody>
      </p:sp>
      <p:sp>
        <p:nvSpPr>
          <p:cNvPr id="4" name="Rectangle 3"/>
          <p:cNvSpPr/>
          <p:nvPr/>
        </p:nvSpPr>
        <p:spPr>
          <a:xfrm>
            <a:off x="5715928" y="5250555"/>
            <a:ext cx="1007007" cy="369332"/>
          </a:xfrm>
          <a:prstGeom prst="rect">
            <a:avLst/>
          </a:prstGeom>
        </p:spPr>
        <p:txBody>
          <a:bodyPr wrap="none">
            <a:spAutoFit/>
          </a:bodyPr>
          <a:lstStyle/>
          <a:p>
            <a:r>
              <a:rPr lang="en-US" b="1" dirty="0" smtClean="0"/>
              <a:t>unstable</a:t>
            </a:r>
            <a:endParaRPr lang="en-US" b="1" dirty="0"/>
          </a:p>
        </p:txBody>
      </p:sp>
    </p:spTree>
    <p:extLst>
      <p:ext uri="{BB962C8B-B14F-4D97-AF65-F5344CB8AC3E}">
        <p14:creationId xmlns:p14="http://schemas.microsoft.com/office/powerpoint/2010/main" val="15684388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19618" y="408296"/>
            <a:ext cx="9619965" cy="5670716"/>
          </a:xfrm>
          <a:prstGeom prst="rect">
            <a:avLst/>
          </a:prstGeom>
        </p:spPr>
      </p:pic>
    </p:spTree>
    <p:extLst>
      <p:ext uri="{BB962C8B-B14F-4D97-AF65-F5344CB8AC3E}">
        <p14:creationId xmlns:p14="http://schemas.microsoft.com/office/powerpoint/2010/main" val="21125739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7094" y="416456"/>
            <a:ext cx="2940228" cy="584775"/>
          </a:xfrm>
          <a:prstGeom prst="rect">
            <a:avLst/>
          </a:prstGeom>
        </p:spPr>
        <p:txBody>
          <a:bodyPr wrap="none">
            <a:spAutoFit/>
          </a:bodyPr>
          <a:lstStyle/>
          <a:p>
            <a:r>
              <a:rPr lang="en-US" sz="3200" b="1" dirty="0">
                <a:ln w="22225">
                  <a:solidFill>
                    <a:schemeClr val="accent2"/>
                  </a:solidFill>
                  <a:prstDash val="solid"/>
                </a:ln>
                <a:solidFill>
                  <a:schemeClr val="accent2">
                    <a:lumMod val="40000"/>
                    <a:lumOff val="60000"/>
                  </a:schemeClr>
                </a:solidFill>
                <a:latin typeface="Arial" panose="020B0604020202020204" pitchFamily="34" charset="0"/>
              </a:rPr>
              <a:t>Selection Sort</a:t>
            </a:r>
            <a:endParaRPr lang="en-US" sz="3200" b="1" dirty="0">
              <a:ln w="22225">
                <a:solidFill>
                  <a:schemeClr val="accent2"/>
                </a:solidFill>
                <a:prstDash val="solid"/>
              </a:ln>
              <a:solidFill>
                <a:schemeClr val="accent2">
                  <a:lumMod val="40000"/>
                  <a:lumOff val="60000"/>
                </a:schemeClr>
              </a:solidFill>
            </a:endParaRP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3820" b="16122"/>
          <a:stretch/>
        </p:blipFill>
        <p:spPr>
          <a:xfrm>
            <a:off x="1421945" y="1928528"/>
            <a:ext cx="9218689" cy="3271269"/>
          </a:xfrm>
          <a:prstGeom prst="rect">
            <a:avLst/>
          </a:prstGeom>
        </p:spPr>
      </p:pic>
    </p:spTree>
    <p:extLst>
      <p:ext uri="{BB962C8B-B14F-4D97-AF65-F5344CB8AC3E}">
        <p14:creationId xmlns:p14="http://schemas.microsoft.com/office/powerpoint/2010/main" val="24051987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7094" y="416456"/>
            <a:ext cx="2940228" cy="584775"/>
          </a:xfrm>
          <a:prstGeom prst="rect">
            <a:avLst/>
          </a:prstGeom>
        </p:spPr>
        <p:txBody>
          <a:bodyPr wrap="none">
            <a:spAutoFit/>
          </a:bodyPr>
          <a:lstStyle/>
          <a:p>
            <a:r>
              <a:rPr lang="en-US" sz="3200" b="1" dirty="0">
                <a:ln w="22225">
                  <a:solidFill>
                    <a:schemeClr val="accent2"/>
                  </a:solidFill>
                  <a:prstDash val="solid"/>
                </a:ln>
                <a:solidFill>
                  <a:schemeClr val="accent2">
                    <a:lumMod val="40000"/>
                    <a:lumOff val="60000"/>
                  </a:schemeClr>
                </a:solidFill>
                <a:latin typeface="Arial" panose="020B0604020202020204" pitchFamily="34" charset="0"/>
              </a:rPr>
              <a:t>Selection Sort</a:t>
            </a:r>
            <a:endParaRPr lang="en-US" sz="3200" b="1" dirty="0">
              <a:ln w="22225">
                <a:solidFill>
                  <a:schemeClr val="accent2"/>
                </a:solidFill>
                <a:prstDash val="solid"/>
              </a:ln>
              <a:solidFill>
                <a:schemeClr val="accent2">
                  <a:lumMod val="40000"/>
                  <a:lumOff val="60000"/>
                </a:schemeClr>
              </a:solidFill>
            </a:endParaRPr>
          </a:p>
        </p:txBody>
      </p:sp>
      <p:pic>
        <p:nvPicPr>
          <p:cNvPr id="2" name="Picture 1"/>
          <p:cNvPicPr>
            <a:picLocks noChangeAspect="1"/>
          </p:cNvPicPr>
          <p:nvPr/>
        </p:nvPicPr>
        <p:blipFill>
          <a:blip r:embed="rId2"/>
          <a:stretch>
            <a:fillRect/>
          </a:stretch>
        </p:blipFill>
        <p:spPr>
          <a:xfrm>
            <a:off x="1496419" y="1282463"/>
            <a:ext cx="8177772" cy="4395006"/>
          </a:xfrm>
          <a:prstGeom prst="rect">
            <a:avLst/>
          </a:prstGeom>
        </p:spPr>
      </p:pic>
    </p:spTree>
    <p:extLst>
      <p:ext uri="{BB962C8B-B14F-4D97-AF65-F5344CB8AC3E}">
        <p14:creationId xmlns:p14="http://schemas.microsoft.com/office/powerpoint/2010/main" val="7808292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7732" y="716872"/>
            <a:ext cx="8802806" cy="5486296"/>
          </a:xfrm>
          <a:prstGeom prst="rect">
            <a:avLst/>
          </a:prstGeom>
        </p:spPr>
      </p:pic>
      <p:pic>
        <p:nvPicPr>
          <p:cNvPr id="3" name="Picture 2"/>
          <p:cNvPicPr>
            <a:picLocks noChangeAspect="1"/>
          </p:cNvPicPr>
          <p:nvPr/>
        </p:nvPicPr>
        <p:blipFill>
          <a:blip r:embed="rId3"/>
          <a:stretch>
            <a:fillRect/>
          </a:stretch>
        </p:blipFill>
        <p:spPr>
          <a:xfrm>
            <a:off x="1000906" y="5540991"/>
            <a:ext cx="1701704" cy="777922"/>
          </a:xfrm>
          <a:prstGeom prst="rect">
            <a:avLst/>
          </a:prstGeom>
        </p:spPr>
      </p:pic>
      <p:sp>
        <p:nvSpPr>
          <p:cNvPr id="4" name="Rectangle 3"/>
          <p:cNvSpPr/>
          <p:nvPr/>
        </p:nvSpPr>
        <p:spPr>
          <a:xfrm>
            <a:off x="381644" y="308739"/>
            <a:ext cx="2940228" cy="584775"/>
          </a:xfrm>
          <a:prstGeom prst="rect">
            <a:avLst/>
          </a:prstGeom>
        </p:spPr>
        <p:txBody>
          <a:bodyPr wrap="none">
            <a:spAutoFit/>
          </a:bodyPr>
          <a:lstStyle/>
          <a:p>
            <a:r>
              <a:rPr lang="en-US" sz="3200" b="1" dirty="0">
                <a:ln w="22225">
                  <a:solidFill>
                    <a:schemeClr val="accent2"/>
                  </a:solidFill>
                  <a:prstDash val="solid"/>
                </a:ln>
                <a:solidFill>
                  <a:schemeClr val="accent2">
                    <a:lumMod val="40000"/>
                    <a:lumOff val="60000"/>
                  </a:schemeClr>
                </a:solidFill>
                <a:latin typeface="Arial" panose="020B0604020202020204" pitchFamily="34" charset="0"/>
              </a:rPr>
              <a:t>Selection Sort</a:t>
            </a:r>
            <a:endParaRPr lang="en-US" sz="32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9744304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48668" y="1556738"/>
            <a:ext cx="6988080" cy="4266094"/>
          </a:xfrm>
          <a:prstGeom prst="rect">
            <a:avLst/>
          </a:prstGeom>
        </p:spPr>
      </p:pic>
      <p:sp>
        <p:nvSpPr>
          <p:cNvPr id="3" name="Rectangle 2"/>
          <p:cNvSpPr/>
          <p:nvPr/>
        </p:nvSpPr>
        <p:spPr>
          <a:xfrm>
            <a:off x="7642959" y="499808"/>
            <a:ext cx="4094391" cy="584775"/>
          </a:xfrm>
          <a:prstGeom prst="rect">
            <a:avLst/>
          </a:prstGeom>
        </p:spPr>
        <p:txBody>
          <a:bodyPr wrap="none">
            <a:spAutoFit/>
          </a:bodyPr>
          <a:lstStyle/>
          <a:p>
            <a:pPr algn="r" rtl="1"/>
            <a:r>
              <a:rPr lang="fa-IR" sz="3200" b="1" dirty="0">
                <a:ln w="22225">
                  <a:solidFill>
                    <a:schemeClr val="accent2"/>
                  </a:solidFill>
                  <a:prstDash val="solid"/>
                </a:ln>
                <a:solidFill>
                  <a:schemeClr val="accent2">
                    <a:lumMod val="40000"/>
                    <a:lumOff val="60000"/>
                  </a:schemeClr>
                </a:solidFill>
                <a:latin typeface="Arial" panose="020B0604020202020204" pitchFamily="34" charset="0"/>
              </a:rPr>
              <a:t>روش </a:t>
            </a:r>
            <a:r>
              <a:rPr lang="fa-IR" sz="3200" b="1" dirty="0" smtClean="0">
                <a:ln w="22225">
                  <a:solidFill>
                    <a:schemeClr val="accent2"/>
                  </a:solidFill>
                  <a:prstDash val="solid"/>
                </a:ln>
                <a:solidFill>
                  <a:schemeClr val="accent2">
                    <a:lumMod val="40000"/>
                    <a:lumOff val="60000"/>
                  </a:schemeClr>
                </a:solidFill>
                <a:latin typeface="Arial" panose="020B0604020202020204" pitchFamily="34" charset="0"/>
              </a:rPr>
              <a:t>های</a:t>
            </a:r>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 </a:t>
            </a:r>
            <a:r>
              <a:rPr lang="fa-IR" sz="3200" b="1" dirty="0" smtClean="0">
                <a:ln w="22225">
                  <a:solidFill>
                    <a:schemeClr val="accent2"/>
                  </a:solidFill>
                  <a:prstDash val="solid"/>
                </a:ln>
                <a:solidFill>
                  <a:schemeClr val="accent2">
                    <a:lumMod val="40000"/>
                    <a:lumOff val="60000"/>
                  </a:schemeClr>
                </a:solidFill>
                <a:latin typeface="Arial" panose="020B0604020202020204" pitchFamily="34" charset="0"/>
              </a:rPr>
              <a:t>دیگر </a:t>
            </a:r>
            <a:r>
              <a:rPr lang="fa-IR" sz="3200" b="1" dirty="0">
                <a:ln w="22225">
                  <a:solidFill>
                    <a:schemeClr val="accent2"/>
                  </a:solidFill>
                  <a:prstDash val="solid"/>
                </a:ln>
                <a:solidFill>
                  <a:schemeClr val="accent2">
                    <a:lumMod val="40000"/>
                    <a:lumOff val="60000"/>
                  </a:schemeClr>
                </a:solidFill>
                <a:latin typeface="Arial" panose="020B0604020202020204" pitchFamily="34" charset="0"/>
              </a:rPr>
              <a:t>مرتب سازی</a:t>
            </a:r>
            <a:endParaRPr lang="en-US" sz="32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8823399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787191" y="487486"/>
            <a:ext cx="1754006" cy="584775"/>
          </a:xfrm>
          <a:prstGeom prst="rect">
            <a:avLst/>
          </a:prstGeom>
        </p:spPr>
        <p:txBody>
          <a:bodyPr wrap="none">
            <a:spAutoFit/>
          </a:bodyPr>
          <a:lstStyle/>
          <a:p>
            <a:r>
              <a:rPr lang="fa-IR" sz="3200" b="1" dirty="0">
                <a:ln w="22225">
                  <a:solidFill>
                    <a:schemeClr val="accent2"/>
                  </a:solidFill>
                  <a:prstDash val="solid"/>
                </a:ln>
                <a:solidFill>
                  <a:schemeClr val="accent2">
                    <a:lumMod val="40000"/>
                    <a:lumOff val="60000"/>
                  </a:schemeClr>
                </a:solidFill>
                <a:latin typeface="Arial" panose="020B0604020202020204" pitchFamily="34" charset="0"/>
              </a:rPr>
              <a:t>تقسيم و حل</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3387924" y="1519734"/>
            <a:ext cx="7755046" cy="3379811"/>
          </a:xfrm>
          <a:prstGeom prst="rect">
            <a:avLst/>
          </a:prstGeom>
        </p:spPr>
      </p:pic>
    </p:spTree>
    <p:extLst>
      <p:ext uri="{BB962C8B-B14F-4D97-AF65-F5344CB8AC3E}">
        <p14:creationId xmlns:p14="http://schemas.microsoft.com/office/powerpoint/2010/main" val="40579440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29543" y="514781"/>
            <a:ext cx="2326278" cy="584775"/>
          </a:xfrm>
          <a:prstGeom prst="rect">
            <a:avLst/>
          </a:prstGeom>
        </p:spPr>
        <p:txBody>
          <a:bodyPr wrap="none">
            <a:spAutoFit/>
          </a:bodyPr>
          <a:lstStyle/>
          <a:p>
            <a:r>
              <a:rPr lang="en-US" sz="3200" b="1" dirty="0">
                <a:ln w="22225">
                  <a:solidFill>
                    <a:schemeClr val="accent2"/>
                  </a:solidFill>
                  <a:prstDash val="solid"/>
                </a:ln>
                <a:solidFill>
                  <a:schemeClr val="accent2">
                    <a:lumMod val="40000"/>
                    <a:lumOff val="60000"/>
                  </a:schemeClr>
                </a:solidFill>
                <a:latin typeface="Arial" panose="020B0604020202020204" pitchFamily="34" charset="0"/>
              </a:rPr>
              <a:t>Merge Sort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9594" y="1435574"/>
            <a:ext cx="5432093" cy="3259256"/>
          </a:xfrm>
          <a:prstGeom prst="rect">
            <a:avLst/>
          </a:prstGeom>
        </p:spPr>
      </p:pic>
    </p:spTree>
    <p:extLst>
      <p:ext uri="{BB962C8B-B14F-4D97-AF65-F5344CB8AC3E}">
        <p14:creationId xmlns:p14="http://schemas.microsoft.com/office/powerpoint/2010/main" val="4895361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2940" y="222393"/>
            <a:ext cx="2326278" cy="584775"/>
          </a:xfrm>
          <a:prstGeom prst="rect">
            <a:avLst/>
          </a:prstGeom>
        </p:spPr>
        <p:txBody>
          <a:bodyPr wrap="none">
            <a:spAutoFit/>
          </a:bodyPr>
          <a:lstStyle/>
          <a:p>
            <a:r>
              <a:rPr lang="en-US" sz="3200" b="1" dirty="0">
                <a:ln w="22225">
                  <a:solidFill>
                    <a:schemeClr val="accent2"/>
                  </a:solidFill>
                  <a:prstDash val="solid"/>
                </a:ln>
                <a:solidFill>
                  <a:schemeClr val="accent2">
                    <a:lumMod val="40000"/>
                    <a:lumOff val="60000"/>
                  </a:schemeClr>
                </a:solidFill>
                <a:latin typeface="Arial" panose="020B0604020202020204" pitchFamily="34" charset="0"/>
              </a:rPr>
              <a:t>Merge Sort</a:t>
            </a: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284519" y="514781"/>
            <a:ext cx="3676780" cy="3541965"/>
          </a:xfrm>
          <a:prstGeom prst="rect">
            <a:avLst/>
          </a:prstGeom>
        </p:spPr>
      </p:pic>
      <p:sp>
        <p:nvSpPr>
          <p:cNvPr id="5" name="Rectangle 4"/>
          <p:cNvSpPr/>
          <p:nvPr/>
        </p:nvSpPr>
        <p:spPr>
          <a:xfrm>
            <a:off x="342941" y="4097410"/>
            <a:ext cx="11273336" cy="1754326"/>
          </a:xfrm>
          <a:prstGeom prst="rect">
            <a:avLst/>
          </a:prstGeom>
        </p:spPr>
        <p:txBody>
          <a:bodyPr wrap="square">
            <a:spAutoFit/>
          </a:bodyPr>
          <a:lstStyle/>
          <a:p>
            <a:pPr algn="just" rtl="1">
              <a:lnSpc>
                <a:spcPct val="150000"/>
              </a:lnSpc>
            </a:pPr>
            <a:r>
              <a:rPr lang="fa-IR" b="1" dirty="0">
                <a:cs typeface="B Nazanin" panose="00000400000000000000" pitchFamily="2" charset="-78"/>
              </a:rPr>
              <a:t>الگوریتم آن را می‌توان به صورت فرایند 2 مرحله‌ای زیر توصیف کرد:</a:t>
            </a:r>
          </a:p>
          <a:p>
            <a:pPr algn="just" rtl="1">
              <a:lnSpc>
                <a:spcPct val="150000"/>
              </a:lnSpc>
              <a:buFont typeface="Arial" panose="020B0604020202020204" pitchFamily="34" charset="0"/>
              <a:buChar char="•"/>
            </a:pPr>
            <a:r>
              <a:rPr lang="fa-IR" b="1" dirty="0">
                <a:cs typeface="B Nazanin" panose="00000400000000000000" pitchFamily="2" charset="-78"/>
              </a:rPr>
              <a:t>تقسیم</a:t>
            </a:r>
            <a:r>
              <a:rPr lang="fa-IR" dirty="0">
                <a:cs typeface="B Nazanin" panose="00000400000000000000" pitchFamily="2" charset="-78"/>
              </a:rPr>
              <a:t>: در این مرحله آرایه ورودی به دو نیمه تقسیم می‌شود. محور تقسیم نقطه میانی آرایه است. این مرحله به صورت بازگشتی روی همه آرایه‌های نیمه انجام می‌یابد تا این که دیگر نیمه آرایه‌ای برای تقسیم وجود نداشته باشد.</a:t>
            </a:r>
          </a:p>
          <a:p>
            <a:pPr algn="just" rtl="1">
              <a:lnSpc>
                <a:spcPct val="150000"/>
              </a:lnSpc>
              <a:buFont typeface="Arial" panose="020B0604020202020204" pitchFamily="34" charset="0"/>
              <a:buChar char="•"/>
            </a:pPr>
            <a:r>
              <a:rPr lang="fa-IR" b="1" dirty="0">
                <a:cs typeface="B Nazanin" panose="00000400000000000000" pitchFamily="2" charset="-78"/>
              </a:rPr>
              <a:t>حل</a:t>
            </a:r>
            <a:r>
              <a:rPr lang="fa-IR" dirty="0">
                <a:cs typeface="B Nazanin" panose="00000400000000000000" pitchFamily="2" charset="-78"/>
              </a:rPr>
              <a:t>: در این مرحله باید آرایه‌های تقسیم‌شده را مرتب‌سازی و ادغام کنیم و این کار از بخش زیرین به سمت بالا برای به دست آوردن آرایه مرتب انجام می‌یابد.</a:t>
            </a:r>
          </a:p>
        </p:txBody>
      </p:sp>
    </p:spTree>
    <p:extLst>
      <p:ext uri="{BB962C8B-B14F-4D97-AF65-F5344CB8AC3E}">
        <p14:creationId xmlns:p14="http://schemas.microsoft.com/office/powerpoint/2010/main" val="30907565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30646"/>
          <a:stretch/>
        </p:blipFill>
        <p:spPr>
          <a:xfrm>
            <a:off x="1388068" y="1510282"/>
            <a:ext cx="5760104" cy="3034422"/>
          </a:xfrm>
          <a:prstGeom prst="rect">
            <a:avLst/>
          </a:prstGeom>
        </p:spPr>
      </p:pic>
      <p:sp>
        <p:nvSpPr>
          <p:cNvPr id="3" name="Rectangle 2"/>
          <p:cNvSpPr/>
          <p:nvPr/>
        </p:nvSpPr>
        <p:spPr>
          <a:xfrm>
            <a:off x="497884" y="432896"/>
            <a:ext cx="2326278" cy="584775"/>
          </a:xfrm>
          <a:prstGeom prst="rect">
            <a:avLst/>
          </a:prstGeom>
        </p:spPr>
        <p:txBody>
          <a:bodyPr wrap="none">
            <a:spAutoFit/>
          </a:bodyPr>
          <a:lstStyle/>
          <a:p>
            <a:r>
              <a:rPr lang="en-US" sz="3200" b="1" dirty="0">
                <a:ln w="22225">
                  <a:solidFill>
                    <a:schemeClr val="accent2"/>
                  </a:solidFill>
                  <a:prstDash val="solid"/>
                </a:ln>
                <a:solidFill>
                  <a:schemeClr val="accent2">
                    <a:lumMod val="40000"/>
                    <a:lumOff val="60000"/>
                  </a:schemeClr>
                </a:solidFill>
                <a:latin typeface="Arial" panose="020B0604020202020204" pitchFamily="34" charset="0"/>
              </a:rPr>
              <a:t>Merge Sort</a:t>
            </a:r>
          </a:p>
        </p:txBody>
      </p:sp>
    </p:spTree>
    <p:extLst>
      <p:ext uri="{BB962C8B-B14F-4D97-AF65-F5344CB8AC3E}">
        <p14:creationId xmlns:p14="http://schemas.microsoft.com/office/powerpoint/2010/main" val="39532264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29543" y="514781"/>
            <a:ext cx="2326278" cy="584775"/>
          </a:xfrm>
          <a:prstGeom prst="rect">
            <a:avLst/>
          </a:prstGeom>
        </p:spPr>
        <p:txBody>
          <a:bodyPr wrap="none">
            <a:spAutoFit/>
          </a:bodyPr>
          <a:lstStyle/>
          <a:p>
            <a:r>
              <a:rPr lang="en-US" sz="3200" b="1" dirty="0">
                <a:ln w="22225">
                  <a:solidFill>
                    <a:schemeClr val="accent2"/>
                  </a:solidFill>
                  <a:prstDash val="solid"/>
                </a:ln>
                <a:solidFill>
                  <a:schemeClr val="accent2">
                    <a:lumMod val="40000"/>
                    <a:lumOff val="60000"/>
                  </a:schemeClr>
                </a:solidFill>
                <a:latin typeface="Arial" panose="020B0604020202020204" pitchFamily="34" charset="0"/>
              </a:rPr>
              <a:t>Merge Sort</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5375" y="1257300"/>
            <a:ext cx="8572500"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2786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29543" y="514781"/>
            <a:ext cx="2326278" cy="584775"/>
          </a:xfrm>
          <a:prstGeom prst="rect">
            <a:avLst/>
          </a:prstGeom>
        </p:spPr>
        <p:txBody>
          <a:bodyPr wrap="none">
            <a:spAutoFit/>
          </a:bodyPr>
          <a:lstStyle/>
          <a:p>
            <a:r>
              <a:rPr lang="en-US" sz="3200" b="1" dirty="0">
                <a:ln w="22225">
                  <a:solidFill>
                    <a:schemeClr val="accent2"/>
                  </a:solidFill>
                  <a:prstDash val="solid"/>
                </a:ln>
                <a:solidFill>
                  <a:schemeClr val="accent2">
                    <a:lumMod val="40000"/>
                    <a:lumOff val="60000"/>
                  </a:schemeClr>
                </a:solidFill>
                <a:latin typeface="Arial" panose="020B0604020202020204" pitchFamily="34" charset="0"/>
              </a:rPr>
              <a:t>Merge Sort</a:t>
            </a:r>
          </a:p>
        </p:txBody>
      </p:sp>
      <p:pic>
        <p:nvPicPr>
          <p:cNvPr id="4" name="Picture 3"/>
          <p:cNvPicPr>
            <a:picLocks noChangeAspect="1"/>
          </p:cNvPicPr>
          <p:nvPr/>
        </p:nvPicPr>
        <p:blipFill>
          <a:blip r:embed="rId2"/>
          <a:stretch>
            <a:fillRect/>
          </a:stretch>
        </p:blipFill>
        <p:spPr>
          <a:xfrm>
            <a:off x="3057099" y="1099556"/>
            <a:ext cx="8028224" cy="4972948"/>
          </a:xfrm>
          <a:prstGeom prst="rect">
            <a:avLst/>
          </a:prstGeom>
        </p:spPr>
      </p:pic>
    </p:spTree>
    <p:extLst>
      <p:ext uri="{BB962C8B-B14F-4D97-AF65-F5344CB8AC3E}">
        <p14:creationId xmlns:p14="http://schemas.microsoft.com/office/powerpoint/2010/main" val="38853384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78300" y="939420"/>
            <a:ext cx="8894788" cy="4656162"/>
          </a:xfrm>
          <a:prstGeom prst="rect">
            <a:avLst/>
          </a:prstGeom>
        </p:spPr>
      </p:pic>
    </p:spTree>
    <p:extLst>
      <p:ext uri="{BB962C8B-B14F-4D97-AF65-F5344CB8AC3E}">
        <p14:creationId xmlns:p14="http://schemas.microsoft.com/office/powerpoint/2010/main" val="4589522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47656" y="364655"/>
            <a:ext cx="1391728"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Merge</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1545324" y="1332504"/>
            <a:ext cx="7707858" cy="4906915"/>
          </a:xfrm>
          <a:prstGeom prst="rect">
            <a:avLst/>
          </a:prstGeom>
        </p:spPr>
      </p:pic>
    </p:spTree>
    <p:extLst>
      <p:ext uri="{BB962C8B-B14F-4D97-AF65-F5344CB8AC3E}">
        <p14:creationId xmlns:p14="http://schemas.microsoft.com/office/powerpoint/2010/main" val="9091633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29543" y="514781"/>
            <a:ext cx="3175036" cy="584775"/>
          </a:xfrm>
          <a:prstGeom prst="rect">
            <a:avLst/>
          </a:prstGeom>
        </p:spPr>
        <p:txBody>
          <a:bodyPr wrap="none">
            <a:spAutoFit/>
          </a:bodyPr>
          <a:lstStyle/>
          <a:p>
            <a:r>
              <a:rPr lang="en-US" sz="3200" b="1" dirty="0">
                <a:ln w="22225">
                  <a:solidFill>
                    <a:schemeClr val="accent2"/>
                  </a:solidFill>
                  <a:prstDash val="solid"/>
                </a:ln>
                <a:solidFill>
                  <a:schemeClr val="accent2">
                    <a:lumMod val="40000"/>
                    <a:lumOff val="60000"/>
                  </a:schemeClr>
                </a:solidFill>
                <a:latin typeface="Arial" panose="020B0604020202020204" pitchFamily="34" charset="0"/>
              </a:rPr>
              <a:t>Merge </a:t>
            </a:r>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Analysis</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1367689" y="1674266"/>
            <a:ext cx="7104313" cy="3334461"/>
          </a:xfrm>
          <a:prstGeom prst="rect">
            <a:avLst/>
          </a:prstGeom>
        </p:spPr>
      </p:pic>
    </p:spTree>
    <p:extLst>
      <p:ext uri="{BB962C8B-B14F-4D97-AF65-F5344CB8AC3E}">
        <p14:creationId xmlns:p14="http://schemas.microsoft.com/office/powerpoint/2010/main" val="20154088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09269" y="364656"/>
            <a:ext cx="2775119" cy="584775"/>
          </a:xfrm>
          <a:prstGeom prst="rect">
            <a:avLst/>
          </a:prstGeom>
        </p:spPr>
        <p:txBody>
          <a:bodyPr wrap="none">
            <a:spAutoFit/>
          </a:bodyPr>
          <a:lstStyle/>
          <a:p>
            <a:pPr algn="r" rtl="1"/>
            <a:r>
              <a:rPr lang="fa-IR" sz="3200" b="1" dirty="0">
                <a:ln w="22225">
                  <a:solidFill>
                    <a:schemeClr val="accent2"/>
                  </a:solidFill>
                  <a:prstDash val="solid"/>
                </a:ln>
                <a:solidFill>
                  <a:schemeClr val="accent2">
                    <a:lumMod val="40000"/>
                    <a:lumOff val="60000"/>
                  </a:schemeClr>
                </a:solidFill>
                <a:latin typeface="Arial" panose="020B0604020202020204" pitchFamily="34" charset="0"/>
              </a:rPr>
              <a:t>ادغام با حفظ ترتيب</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607287" y="1551223"/>
            <a:ext cx="10686945" cy="3430209"/>
          </a:xfrm>
          <a:prstGeom prst="rect">
            <a:avLst/>
          </a:prstGeom>
        </p:spPr>
      </p:pic>
    </p:spTree>
    <p:extLst>
      <p:ext uri="{BB962C8B-B14F-4D97-AF65-F5344CB8AC3E}">
        <p14:creationId xmlns:p14="http://schemas.microsoft.com/office/powerpoint/2010/main" val="2358742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09269" y="364656"/>
            <a:ext cx="2775119" cy="584775"/>
          </a:xfrm>
          <a:prstGeom prst="rect">
            <a:avLst/>
          </a:prstGeom>
        </p:spPr>
        <p:txBody>
          <a:bodyPr wrap="none">
            <a:spAutoFit/>
          </a:bodyPr>
          <a:lstStyle/>
          <a:p>
            <a:pPr algn="r" rtl="1"/>
            <a:r>
              <a:rPr lang="fa-IR" sz="3200" b="1" dirty="0">
                <a:ln w="22225">
                  <a:solidFill>
                    <a:schemeClr val="accent2"/>
                  </a:solidFill>
                  <a:prstDash val="solid"/>
                </a:ln>
                <a:solidFill>
                  <a:schemeClr val="accent2">
                    <a:lumMod val="40000"/>
                    <a:lumOff val="60000"/>
                  </a:schemeClr>
                </a:solidFill>
                <a:latin typeface="Arial" panose="020B0604020202020204" pitchFamily="34" charset="0"/>
              </a:rPr>
              <a:t>ادغام با حفظ ترتيب</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1419367" y="1337408"/>
            <a:ext cx="9341609" cy="4683161"/>
          </a:xfrm>
          <a:prstGeom prst="rect">
            <a:avLst/>
          </a:prstGeom>
        </p:spPr>
      </p:pic>
    </p:spTree>
    <p:extLst>
      <p:ext uri="{BB962C8B-B14F-4D97-AF65-F5344CB8AC3E}">
        <p14:creationId xmlns:p14="http://schemas.microsoft.com/office/powerpoint/2010/main" val="22047526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1868" y="1314877"/>
            <a:ext cx="9508041" cy="4785672"/>
          </a:xfrm>
          <a:prstGeom prst="rect">
            <a:avLst/>
          </a:prstGeom>
        </p:spPr>
      </p:pic>
      <p:sp>
        <p:nvSpPr>
          <p:cNvPr id="4" name="Rectangle 3"/>
          <p:cNvSpPr/>
          <p:nvPr/>
        </p:nvSpPr>
        <p:spPr>
          <a:xfrm>
            <a:off x="9009269" y="364656"/>
            <a:ext cx="2775119" cy="584775"/>
          </a:xfrm>
          <a:prstGeom prst="rect">
            <a:avLst/>
          </a:prstGeom>
        </p:spPr>
        <p:txBody>
          <a:bodyPr wrap="none">
            <a:spAutoFit/>
          </a:bodyPr>
          <a:lstStyle/>
          <a:p>
            <a:pPr algn="r" rtl="1"/>
            <a:r>
              <a:rPr lang="fa-IR" sz="3200" b="1" dirty="0">
                <a:ln w="22225">
                  <a:solidFill>
                    <a:schemeClr val="accent2"/>
                  </a:solidFill>
                  <a:prstDash val="solid"/>
                </a:ln>
                <a:solidFill>
                  <a:schemeClr val="accent2">
                    <a:lumMod val="40000"/>
                    <a:lumOff val="60000"/>
                  </a:schemeClr>
                </a:solidFill>
                <a:latin typeface="Arial" panose="020B0604020202020204" pitchFamily="34" charset="0"/>
              </a:rPr>
              <a:t>ادغام با حفظ ترتيب</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spTree>
    <p:extLst>
      <p:ext uri="{BB962C8B-B14F-4D97-AF65-F5344CB8AC3E}">
        <p14:creationId xmlns:p14="http://schemas.microsoft.com/office/powerpoint/2010/main" val="3710425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20396"/>
          <a:stretch/>
        </p:blipFill>
        <p:spPr>
          <a:xfrm>
            <a:off x="1792682" y="1410197"/>
            <a:ext cx="8535472" cy="4744943"/>
          </a:xfrm>
          <a:prstGeom prst="rect">
            <a:avLst/>
          </a:prstGeom>
        </p:spPr>
      </p:pic>
      <p:sp>
        <p:nvSpPr>
          <p:cNvPr id="4" name="Rectangle 3"/>
          <p:cNvSpPr/>
          <p:nvPr/>
        </p:nvSpPr>
        <p:spPr>
          <a:xfrm>
            <a:off x="9009269" y="364656"/>
            <a:ext cx="2775119" cy="584775"/>
          </a:xfrm>
          <a:prstGeom prst="rect">
            <a:avLst/>
          </a:prstGeom>
        </p:spPr>
        <p:txBody>
          <a:bodyPr wrap="none">
            <a:spAutoFit/>
          </a:bodyPr>
          <a:lstStyle/>
          <a:p>
            <a:pPr algn="r" rtl="1"/>
            <a:r>
              <a:rPr lang="fa-IR" sz="3200" b="1" dirty="0">
                <a:ln w="22225">
                  <a:solidFill>
                    <a:schemeClr val="accent2"/>
                  </a:solidFill>
                  <a:prstDash val="solid"/>
                </a:ln>
                <a:solidFill>
                  <a:schemeClr val="accent2">
                    <a:lumMod val="40000"/>
                    <a:lumOff val="60000"/>
                  </a:schemeClr>
                </a:solidFill>
                <a:latin typeface="Arial" panose="020B0604020202020204" pitchFamily="34" charset="0"/>
              </a:rPr>
              <a:t>ادغام با حفظ ترتيب</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spTree>
    <p:extLst>
      <p:ext uri="{BB962C8B-B14F-4D97-AF65-F5344CB8AC3E}">
        <p14:creationId xmlns:p14="http://schemas.microsoft.com/office/powerpoint/2010/main" val="12507157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09269" y="364656"/>
            <a:ext cx="2775119" cy="584775"/>
          </a:xfrm>
          <a:prstGeom prst="rect">
            <a:avLst/>
          </a:prstGeom>
        </p:spPr>
        <p:txBody>
          <a:bodyPr wrap="none">
            <a:spAutoFit/>
          </a:bodyPr>
          <a:lstStyle/>
          <a:p>
            <a:pPr algn="r" rtl="1"/>
            <a:r>
              <a:rPr lang="fa-IR" sz="3200" b="1" dirty="0">
                <a:ln w="22225">
                  <a:solidFill>
                    <a:schemeClr val="accent2"/>
                  </a:solidFill>
                  <a:prstDash val="solid"/>
                </a:ln>
                <a:solidFill>
                  <a:schemeClr val="accent2">
                    <a:lumMod val="40000"/>
                    <a:lumOff val="60000"/>
                  </a:schemeClr>
                </a:solidFill>
                <a:latin typeface="Arial" panose="020B0604020202020204" pitchFamily="34" charset="0"/>
              </a:rPr>
              <a:t>ادغام با حفظ ترتيب</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2206039" y="949431"/>
            <a:ext cx="8136269" cy="5353975"/>
          </a:xfrm>
          <a:prstGeom prst="rect">
            <a:avLst/>
          </a:prstGeom>
        </p:spPr>
      </p:pic>
    </p:spTree>
    <p:extLst>
      <p:ext uri="{BB962C8B-B14F-4D97-AF65-F5344CB8AC3E}">
        <p14:creationId xmlns:p14="http://schemas.microsoft.com/office/powerpoint/2010/main" val="23271632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8068" y="1510282"/>
            <a:ext cx="7483570" cy="2734172"/>
          </a:xfrm>
          <a:prstGeom prst="rect">
            <a:avLst/>
          </a:prstGeom>
        </p:spPr>
      </p:pic>
      <p:sp>
        <p:nvSpPr>
          <p:cNvPr id="3" name="Rectangle 2"/>
          <p:cNvSpPr/>
          <p:nvPr/>
        </p:nvSpPr>
        <p:spPr>
          <a:xfrm>
            <a:off x="497884" y="432896"/>
            <a:ext cx="2326278" cy="584775"/>
          </a:xfrm>
          <a:prstGeom prst="rect">
            <a:avLst/>
          </a:prstGeom>
        </p:spPr>
        <p:txBody>
          <a:bodyPr wrap="none">
            <a:spAutoFit/>
          </a:bodyPr>
          <a:lstStyle/>
          <a:p>
            <a:r>
              <a:rPr lang="en-US" sz="3200" b="1" dirty="0">
                <a:ln w="22225">
                  <a:solidFill>
                    <a:schemeClr val="accent2"/>
                  </a:solidFill>
                  <a:prstDash val="solid"/>
                </a:ln>
                <a:solidFill>
                  <a:schemeClr val="accent2">
                    <a:lumMod val="40000"/>
                    <a:lumOff val="60000"/>
                  </a:schemeClr>
                </a:solidFill>
                <a:latin typeface="Arial" panose="020B0604020202020204" pitchFamily="34" charset="0"/>
              </a:rPr>
              <a:t>Merge Sort</a:t>
            </a:r>
          </a:p>
        </p:txBody>
      </p:sp>
    </p:spTree>
    <p:extLst>
      <p:ext uri="{BB962C8B-B14F-4D97-AF65-F5344CB8AC3E}">
        <p14:creationId xmlns:p14="http://schemas.microsoft.com/office/powerpoint/2010/main" val="30682090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30304" y="1017671"/>
            <a:ext cx="4952574" cy="5177691"/>
          </a:xfrm>
          <a:prstGeom prst="rect">
            <a:avLst/>
          </a:prstGeom>
        </p:spPr>
      </p:pic>
      <p:sp>
        <p:nvSpPr>
          <p:cNvPr id="3" name="Rectangle 2"/>
          <p:cNvSpPr/>
          <p:nvPr/>
        </p:nvSpPr>
        <p:spPr>
          <a:xfrm>
            <a:off x="497884" y="432896"/>
            <a:ext cx="2326278" cy="584775"/>
          </a:xfrm>
          <a:prstGeom prst="rect">
            <a:avLst/>
          </a:prstGeom>
        </p:spPr>
        <p:txBody>
          <a:bodyPr wrap="none">
            <a:spAutoFit/>
          </a:bodyPr>
          <a:lstStyle/>
          <a:p>
            <a:r>
              <a:rPr lang="en-US" sz="3200" b="1" dirty="0">
                <a:ln w="22225">
                  <a:solidFill>
                    <a:schemeClr val="accent2"/>
                  </a:solidFill>
                  <a:prstDash val="solid"/>
                </a:ln>
                <a:solidFill>
                  <a:schemeClr val="accent2">
                    <a:lumMod val="40000"/>
                    <a:lumOff val="60000"/>
                  </a:schemeClr>
                </a:solidFill>
                <a:latin typeface="Arial" panose="020B0604020202020204" pitchFamily="34" charset="0"/>
              </a:rPr>
              <a:t>Merge Sort</a:t>
            </a:r>
          </a:p>
        </p:txBody>
      </p:sp>
    </p:spTree>
    <p:extLst>
      <p:ext uri="{BB962C8B-B14F-4D97-AF65-F5344CB8AC3E}">
        <p14:creationId xmlns:p14="http://schemas.microsoft.com/office/powerpoint/2010/main" val="290269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7884" y="432896"/>
            <a:ext cx="2326278" cy="584775"/>
          </a:xfrm>
          <a:prstGeom prst="rect">
            <a:avLst/>
          </a:prstGeom>
        </p:spPr>
        <p:txBody>
          <a:bodyPr wrap="none">
            <a:spAutoFit/>
          </a:bodyPr>
          <a:lstStyle/>
          <a:p>
            <a:r>
              <a:rPr lang="en-US" sz="3200" b="1" dirty="0">
                <a:ln w="22225">
                  <a:solidFill>
                    <a:schemeClr val="accent2"/>
                  </a:solidFill>
                  <a:prstDash val="solid"/>
                </a:ln>
                <a:solidFill>
                  <a:schemeClr val="accent2">
                    <a:lumMod val="40000"/>
                    <a:lumOff val="60000"/>
                  </a:schemeClr>
                </a:solidFill>
                <a:latin typeface="Arial" panose="020B0604020202020204" pitchFamily="34" charset="0"/>
              </a:rPr>
              <a:t>Merge Sort</a:t>
            </a:r>
          </a:p>
        </p:txBody>
      </p:sp>
      <p:pic>
        <p:nvPicPr>
          <p:cNvPr id="4" name="Picture 3"/>
          <p:cNvPicPr>
            <a:picLocks noChangeAspect="1"/>
          </p:cNvPicPr>
          <p:nvPr/>
        </p:nvPicPr>
        <p:blipFill>
          <a:blip r:embed="rId2"/>
          <a:stretch>
            <a:fillRect/>
          </a:stretch>
        </p:blipFill>
        <p:spPr>
          <a:xfrm>
            <a:off x="1329681" y="2429870"/>
            <a:ext cx="9300860" cy="2360494"/>
          </a:xfrm>
          <a:prstGeom prst="rect">
            <a:avLst/>
          </a:prstGeom>
        </p:spPr>
      </p:pic>
    </p:spTree>
    <p:extLst>
      <p:ext uri="{BB962C8B-B14F-4D97-AF65-F5344CB8AC3E}">
        <p14:creationId xmlns:p14="http://schemas.microsoft.com/office/powerpoint/2010/main" val="26716608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4286" y="1149151"/>
            <a:ext cx="11177516" cy="5078313"/>
          </a:xfrm>
          <a:prstGeom prst="rect">
            <a:avLst/>
          </a:prstGeom>
        </p:spPr>
        <p:txBody>
          <a:bodyPr wrap="square">
            <a:spAutoFit/>
          </a:bodyPr>
          <a:lstStyle/>
          <a:p>
            <a:pPr algn="r" rtl="1">
              <a:lnSpc>
                <a:spcPct val="200000"/>
              </a:lnSpc>
            </a:pPr>
            <a:r>
              <a:rPr lang="fa-IR" dirty="0" smtClean="0">
                <a:latin typeface="Arial" panose="020B0604020202020204" pitchFamily="34" charset="0"/>
                <a:cs typeface="B Nazanin" panose="00000400000000000000" pitchFamily="2" charset="-78"/>
              </a:rPr>
              <a:t>پايدار (</a:t>
            </a:r>
            <a:r>
              <a:rPr lang="en-US" dirty="0" smtClean="0">
                <a:latin typeface="Arial" panose="020B0604020202020204" pitchFamily="34" charset="0"/>
                <a:cs typeface="B Nazanin" panose="00000400000000000000" pitchFamily="2" charset="-78"/>
              </a:rPr>
              <a:t>stable</a:t>
            </a:r>
            <a:r>
              <a:rPr lang="fa-IR" dirty="0" smtClean="0">
                <a:latin typeface="Arial" panose="020B0604020202020204" pitchFamily="34" charset="0"/>
                <a:cs typeface="B Nazanin" panose="00000400000000000000" pitchFamily="2" charset="-78"/>
              </a:rPr>
              <a:t> - متعادل): الگوريتمي </a:t>
            </a:r>
            <a:r>
              <a:rPr lang="fa-IR" dirty="0">
                <a:latin typeface="Arial" panose="020B0604020202020204" pitchFamily="34" charset="0"/>
                <a:cs typeface="B Nazanin" panose="00000400000000000000" pitchFamily="2" charset="-78"/>
              </a:rPr>
              <a:t>که ترتيب عناصر با مقدار مساوي را بعد از مرتب سازي حفظ مي کند.</a:t>
            </a:r>
            <a:r>
              <a:rPr lang="fa-IR" dirty="0">
                <a:cs typeface="B Nazanin" panose="00000400000000000000" pitchFamily="2" charset="-78"/>
              </a:rPr>
              <a:t/>
            </a:r>
            <a:br>
              <a:rPr lang="fa-IR" dirty="0">
                <a:cs typeface="B Nazanin" panose="00000400000000000000" pitchFamily="2" charset="-78"/>
              </a:rPr>
            </a:br>
            <a:r>
              <a:rPr lang="fa-IR" dirty="0" smtClean="0">
                <a:latin typeface="Arial" panose="020B0604020202020204" pitchFamily="34" charset="0"/>
                <a:cs typeface="B Nazanin" panose="00000400000000000000" pitchFamily="2" charset="-78"/>
              </a:rPr>
              <a:t>ناپايدار (نامتعادل) </a:t>
            </a:r>
            <a:r>
              <a:rPr lang="en-US" dirty="0" err="1" smtClean="0">
                <a:latin typeface="Arial" panose="020B0604020202020204" pitchFamily="34" charset="0"/>
                <a:cs typeface="B Nazanin" panose="00000400000000000000" pitchFamily="2" charset="-78"/>
              </a:rPr>
              <a:t>nonstable</a:t>
            </a:r>
            <a:r>
              <a:rPr lang="fa-IR" dirty="0" smtClean="0">
                <a:latin typeface="Arial" panose="020B0604020202020204" pitchFamily="34" charset="0"/>
                <a:cs typeface="B Nazanin" panose="00000400000000000000" pitchFamily="2" charset="-78"/>
              </a:rPr>
              <a:t>: الگوريتمي </a:t>
            </a:r>
            <a:r>
              <a:rPr lang="fa-IR" dirty="0">
                <a:latin typeface="Arial" panose="020B0604020202020204" pitchFamily="34" charset="0"/>
                <a:cs typeface="B Nazanin" panose="00000400000000000000" pitchFamily="2" charset="-78"/>
              </a:rPr>
              <a:t>که ترتيب عناصر با مقدار مساوي را بعد از مرتب سازي </a:t>
            </a:r>
            <a:r>
              <a:rPr lang="fa-IR" dirty="0" smtClean="0">
                <a:latin typeface="Arial" panose="020B0604020202020204" pitchFamily="34" charset="0"/>
                <a:cs typeface="B Nazanin" panose="00000400000000000000" pitchFamily="2" charset="-78"/>
              </a:rPr>
              <a:t>حفظ</a:t>
            </a:r>
            <a:r>
              <a:rPr lang="en-US" dirty="0" smtClean="0">
                <a:latin typeface="Arial" panose="020B0604020202020204" pitchFamily="34" charset="0"/>
                <a:cs typeface="B Nazanin" panose="00000400000000000000" pitchFamily="2" charset="-78"/>
              </a:rPr>
              <a:t> </a:t>
            </a:r>
            <a:r>
              <a:rPr lang="fa-IR" dirty="0" smtClean="0">
                <a:latin typeface="Arial" panose="020B0604020202020204" pitchFamily="34" charset="0"/>
                <a:cs typeface="B Nazanin" panose="00000400000000000000" pitchFamily="2" charset="-78"/>
              </a:rPr>
              <a:t>نکند</a:t>
            </a:r>
            <a:r>
              <a:rPr lang="fa-IR" dirty="0">
                <a:latin typeface="Arial" panose="020B0604020202020204" pitchFamily="34" charset="0"/>
                <a:cs typeface="B Nazanin" panose="00000400000000000000" pitchFamily="2" charset="-78"/>
              </a:rPr>
              <a:t>.</a:t>
            </a:r>
            <a:r>
              <a:rPr lang="fa-IR" dirty="0">
                <a:cs typeface="B Nazanin" panose="00000400000000000000" pitchFamily="2" charset="-78"/>
              </a:rPr>
              <a:t/>
            </a:r>
            <a:br>
              <a:rPr lang="fa-IR" dirty="0">
                <a:cs typeface="B Nazanin" panose="00000400000000000000" pitchFamily="2" charset="-78"/>
              </a:rPr>
            </a:br>
            <a:r>
              <a:rPr lang="fa-IR" dirty="0" smtClean="0">
                <a:latin typeface="Arial" panose="020B0604020202020204" pitchFamily="34" charset="0"/>
                <a:cs typeface="B Nazanin" panose="00000400000000000000" pitchFamily="2" charset="-78"/>
              </a:rPr>
              <a:t>درجا </a:t>
            </a:r>
            <a:r>
              <a:rPr lang="en-US" dirty="0" err="1">
                <a:latin typeface="Arial" panose="020B0604020202020204" pitchFamily="34" charset="0"/>
                <a:cs typeface="B Nazanin" panose="00000400000000000000" pitchFamily="2" charset="-78"/>
              </a:rPr>
              <a:t>inplace</a:t>
            </a:r>
            <a:r>
              <a:rPr lang="en-US" dirty="0">
                <a:latin typeface="Arial" panose="020B0604020202020204" pitchFamily="34" charset="0"/>
                <a:cs typeface="B Nazanin" panose="00000400000000000000" pitchFamily="2" charset="-78"/>
              </a:rPr>
              <a:t> </a:t>
            </a:r>
            <a:r>
              <a:rPr lang="fa-IR" dirty="0" smtClean="0">
                <a:latin typeface="Arial" panose="020B0604020202020204" pitchFamily="34" charset="0"/>
                <a:cs typeface="B Nazanin" panose="00000400000000000000" pitchFamily="2" charset="-78"/>
              </a:rPr>
              <a:t> : استفاده </a:t>
            </a:r>
            <a:r>
              <a:rPr lang="fa-IR" dirty="0">
                <a:latin typeface="Arial" panose="020B0604020202020204" pitchFamily="34" charset="0"/>
                <a:cs typeface="B Nazanin" panose="00000400000000000000" pitchFamily="2" charset="-78"/>
              </a:rPr>
              <a:t>از فضاي کمکي ثابت براي مرتب سازي بدون وابستگي به تعداد عناصر.</a:t>
            </a:r>
            <a:r>
              <a:rPr lang="fa-IR" dirty="0">
                <a:cs typeface="B Nazanin" panose="00000400000000000000" pitchFamily="2" charset="-78"/>
              </a:rPr>
              <a:t/>
            </a:r>
            <a:br>
              <a:rPr lang="fa-IR" dirty="0">
                <a:cs typeface="B Nazanin" panose="00000400000000000000" pitchFamily="2" charset="-78"/>
              </a:rPr>
            </a:br>
            <a:r>
              <a:rPr lang="fa-IR" dirty="0">
                <a:latin typeface="Arial" panose="020B0604020202020204" pitchFamily="34" charset="0"/>
                <a:cs typeface="B Nazanin" panose="00000400000000000000" pitchFamily="2" charset="-78"/>
              </a:rPr>
              <a:t>برون از </a:t>
            </a:r>
            <a:r>
              <a:rPr lang="fa-IR" dirty="0" smtClean="0">
                <a:latin typeface="Arial" panose="020B0604020202020204" pitchFamily="34" charset="0"/>
                <a:cs typeface="B Nazanin" panose="00000400000000000000" pitchFamily="2" charset="-78"/>
              </a:rPr>
              <a:t>جا </a:t>
            </a:r>
            <a:r>
              <a:rPr lang="en-US" dirty="0">
                <a:latin typeface="Arial" panose="020B0604020202020204" pitchFamily="34" charset="0"/>
                <a:cs typeface="B Nazanin" panose="00000400000000000000" pitchFamily="2" charset="-78"/>
              </a:rPr>
              <a:t>out place </a:t>
            </a:r>
            <a:r>
              <a:rPr lang="fa-IR" dirty="0" smtClean="0">
                <a:latin typeface="Arial" panose="020B0604020202020204" pitchFamily="34" charset="0"/>
                <a:cs typeface="B Nazanin" panose="00000400000000000000" pitchFamily="2" charset="-78"/>
              </a:rPr>
              <a:t> : استفاده </a:t>
            </a:r>
            <a:r>
              <a:rPr lang="fa-IR" dirty="0">
                <a:latin typeface="Arial" panose="020B0604020202020204" pitchFamily="34" charset="0"/>
                <a:cs typeface="B Nazanin" panose="00000400000000000000" pitchFamily="2" charset="-78"/>
              </a:rPr>
              <a:t>از فضاي کمکي متغير براي مرتب سازي که وابسته به تعداد عناصر </a:t>
            </a:r>
            <a:r>
              <a:rPr lang="fa-IR" dirty="0" smtClean="0">
                <a:latin typeface="Arial" panose="020B0604020202020204" pitchFamily="34" charset="0"/>
                <a:cs typeface="B Nazanin" panose="00000400000000000000" pitchFamily="2" charset="-78"/>
              </a:rPr>
              <a:t>آرايه</a:t>
            </a:r>
            <a:r>
              <a:rPr lang="en-US" dirty="0" smtClean="0">
                <a:latin typeface="Arial" panose="020B0604020202020204" pitchFamily="34" charset="0"/>
                <a:cs typeface="B Nazanin" panose="00000400000000000000" pitchFamily="2" charset="-78"/>
              </a:rPr>
              <a:t> </a:t>
            </a:r>
            <a:r>
              <a:rPr lang="fa-IR" dirty="0" smtClean="0">
                <a:latin typeface="Arial" panose="020B0604020202020204" pitchFamily="34" charset="0"/>
                <a:cs typeface="B Nazanin" panose="00000400000000000000" pitchFamily="2" charset="-78"/>
              </a:rPr>
              <a:t>است</a:t>
            </a:r>
            <a:r>
              <a:rPr lang="fa-IR" dirty="0">
                <a:latin typeface="Arial" panose="020B0604020202020204" pitchFamily="34" charset="0"/>
                <a:cs typeface="B Nazanin" panose="00000400000000000000" pitchFamily="2" charset="-78"/>
              </a:rPr>
              <a:t>.</a:t>
            </a:r>
            <a:r>
              <a:rPr lang="fa-IR" dirty="0">
                <a:cs typeface="B Nazanin" panose="00000400000000000000" pitchFamily="2" charset="-78"/>
              </a:rPr>
              <a:t/>
            </a:r>
            <a:br>
              <a:rPr lang="fa-IR" dirty="0">
                <a:cs typeface="B Nazanin" panose="00000400000000000000" pitchFamily="2" charset="-78"/>
              </a:rPr>
            </a:br>
            <a:r>
              <a:rPr lang="fa-IR" dirty="0" smtClean="0">
                <a:latin typeface="Arial" panose="020B0604020202020204" pitchFamily="34" charset="0"/>
                <a:cs typeface="B Nazanin" panose="00000400000000000000" pitchFamily="2" charset="-78"/>
              </a:rPr>
              <a:t>داخلي</a:t>
            </a:r>
            <a:r>
              <a:rPr lang="en-US" dirty="0" smtClean="0">
                <a:latin typeface="Arial" panose="020B0604020202020204" pitchFamily="34" charset="0"/>
                <a:cs typeface="B Nazanin" panose="00000400000000000000" pitchFamily="2" charset="-78"/>
              </a:rPr>
              <a:t>Internal </a:t>
            </a:r>
            <a:r>
              <a:rPr lang="fa-IR" dirty="0" smtClean="0">
                <a:latin typeface="Arial" panose="020B0604020202020204" pitchFamily="34" charset="0"/>
                <a:cs typeface="B Nazanin" panose="00000400000000000000" pitchFamily="2" charset="-78"/>
              </a:rPr>
              <a:t> : عناصر </a:t>
            </a:r>
            <a:r>
              <a:rPr lang="fa-IR" dirty="0">
                <a:latin typeface="Arial" panose="020B0604020202020204" pitchFamily="34" charset="0"/>
                <a:cs typeface="B Nazanin" panose="00000400000000000000" pitchFamily="2" charset="-78"/>
              </a:rPr>
              <a:t>مرتب شونده همگي در حافظه اصلي بوده و مقايسه مهم ترين عمل در اين </a:t>
            </a:r>
            <a:r>
              <a:rPr lang="fa-IR" dirty="0" smtClean="0">
                <a:latin typeface="Arial" panose="020B0604020202020204" pitchFamily="34" charset="0"/>
                <a:cs typeface="B Nazanin" panose="00000400000000000000" pitchFamily="2" charset="-78"/>
              </a:rPr>
              <a:t>الگوريتم</a:t>
            </a:r>
            <a:r>
              <a:rPr lang="en-US" dirty="0" smtClean="0">
                <a:latin typeface="Arial" panose="020B0604020202020204" pitchFamily="34" charset="0"/>
                <a:cs typeface="B Nazanin" panose="00000400000000000000" pitchFamily="2" charset="-78"/>
              </a:rPr>
              <a:t> </a:t>
            </a:r>
            <a:r>
              <a:rPr lang="fa-IR" dirty="0" smtClean="0">
                <a:latin typeface="Arial" panose="020B0604020202020204" pitchFamily="34" charset="0"/>
                <a:cs typeface="B Nazanin" panose="00000400000000000000" pitchFamily="2" charset="-78"/>
              </a:rPr>
              <a:t>ها </a:t>
            </a:r>
            <a:r>
              <a:rPr lang="fa-IR" dirty="0">
                <a:latin typeface="Arial" panose="020B0604020202020204" pitchFamily="34" charset="0"/>
                <a:cs typeface="B Nazanin" panose="00000400000000000000" pitchFamily="2" charset="-78"/>
              </a:rPr>
              <a:t>است و تعيين کننده زمان اجرا مقايسه است.</a:t>
            </a:r>
            <a:r>
              <a:rPr lang="fa-IR" dirty="0">
                <a:cs typeface="B Nazanin" panose="00000400000000000000" pitchFamily="2" charset="-78"/>
              </a:rPr>
              <a:t/>
            </a:r>
            <a:br>
              <a:rPr lang="fa-IR" dirty="0">
                <a:cs typeface="B Nazanin" panose="00000400000000000000" pitchFamily="2" charset="-78"/>
              </a:rPr>
            </a:br>
            <a:r>
              <a:rPr lang="fa-IR" dirty="0" smtClean="0">
                <a:latin typeface="Arial" panose="020B0604020202020204" pitchFamily="34" charset="0"/>
                <a:cs typeface="B Nazanin" panose="00000400000000000000" pitchFamily="2" charset="-78"/>
              </a:rPr>
              <a:t>خارجي</a:t>
            </a:r>
            <a:r>
              <a:rPr lang="en-US" dirty="0" smtClean="0">
                <a:latin typeface="Arial" panose="020B0604020202020204" pitchFamily="34" charset="0"/>
                <a:cs typeface="B Nazanin" panose="00000400000000000000" pitchFamily="2" charset="-78"/>
              </a:rPr>
              <a:t>External </a:t>
            </a:r>
            <a:r>
              <a:rPr lang="fa-IR" dirty="0" smtClean="0">
                <a:latin typeface="Arial" panose="020B0604020202020204" pitchFamily="34" charset="0"/>
                <a:cs typeface="B Nazanin" panose="00000400000000000000" pitchFamily="2" charset="-78"/>
              </a:rPr>
              <a:t> : عناصر </a:t>
            </a:r>
            <a:r>
              <a:rPr lang="fa-IR" dirty="0">
                <a:latin typeface="Arial" panose="020B0604020202020204" pitchFamily="34" charset="0"/>
                <a:cs typeface="B Nazanin" panose="00000400000000000000" pitchFamily="2" charset="-78"/>
              </a:rPr>
              <a:t>مرتب شونده همگي در حافظه اصلي نبوده و دسترسي به عناصر </a:t>
            </a:r>
            <a:r>
              <a:rPr lang="fa-IR" dirty="0" smtClean="0">
                <a:latin typeface="Arial" panose="020B0604020202020204" pitchFamily="34" charset="0"/>
                <a:cs typeface="B Nazanin" panose="00000400000000000000" pitchFamily="2" charset="-78"/>
              </a:rPr>
              <a:t>مهمترين عمل</a:t>
            </a:r>
            <a:r>
              <a:rPr lang="en-US" dirty="0" smtClean="0">
                <a:latin typeface="Arial" panose="020B0604020202020204" pitchFamily="34" charset="0"/>
                <a:cs typeface="B Nazanin" panose="00000400000000000000" pitchFamily="2" charset="-78"/>
              </a:rPr>
              <a:t> </a:t>
            </a:r>
            <a:r>
              <a:rPr lang="fa-IR" dirty="0" smtClean="0">
                <a:latin typeface="Arial" panose="020B0604020202020204" pitchFamily="34" charset="0"/>
                <a:cs typeface="B Nazanin" panose="00000400000000000000" pitchFamily="2" charset="-78"/>
              </a:rPr>
              <a:t>تاثيرگذار </a:t>
            </a:r>
            <a:r>
              <a:rPr lang="fa-IR" dirty="0">
                <a:latin typeface="Arial" panose="020B0604020202020204" pitchFamily="34" charset="0"/>
                <a:cs typeface="B Nazanin" panose="00000400000000000000" pitchFamily="2" charset="-78"/>
              </a:rPr>
              <a:t>و تعيين کننده زمان اجراست.</a:t>
            </a:r>
            <a:r>
              <a:rPr lang="fa-IR" dirty="0">
                <a:cs typeface="B Nazanin" panose="00000400000000000000" pitchFamily="2" charset="-78"/>
              </a:rPr>
              <a:t/>
            </a:r>
            <a:br>
              <a:rPr lang="fa-IR" dirty="0">
                <a:cs typeface="B Nazanin" panose="00000400000000000000" pitchFamily="2" charset="-78"/>
              </a:rPr>
            </a:br>
            <a:r>
              <a:rPr lang="fa-IR" dirty="0">
                <a:latin typeface="Arial" panose="020B0604020202020204" pitchFamily="34" charset="0"/>
                <a:cs typeface="B Nazanin" panose="00000400000000000000" pitchFamily="2" charset="-78"/>
              </a:rPr>
              <a:t>مقايسه </a:t>
            </a:r>
            <a:r>
              <a:rPr lang="fa-IR" dirty="0" smtClean="0">
                <a:latin typeface="Arial" panose="020B0604020202020204" pitchFamily="34" charset="0"/>
                <a:cs typeface="B Nazanin" panose="00000400000000000000" pitchFamily="2" charset="-78"/>
              </a:rPr>
              <a:t>اي</a:t>
            </a:r>
            <a:r>
              <a:rPr lang="fa-IR" dirty="0">
                <a:latin typeface="Arial" panose="020B0604020202020204" pitchFamily="34" charset="0"/>
                <a:cs typeface="B Nazanin" panose="00000400000000000000" pitchFamily="2" charset="-78"/>
              </a:rPr>
              <a:t> </a:t>
            </a:r>
            <a:r>
              <a:rPr lang="fa-IR" dirty="0" smtClean="0">
                <a:latin typeface="Arial" panose="020B0604020202020204" pitchFamily="34" charset="0"/>
                <a:cs typeface="B Nazanin" panose="00000400000000000000" pitchFamily="2" charset="-78"/>
              </a:rPr>
              <a:t>: </a:t>
            </a:r>
            <a:r>
              <a:rPr lang="en-US" dirty="0">
                <a:latin typeface="Arial" panose="020B0604020202020204" pitchFamily="34" charset="0"/>
                <a:cs typeface="B Nazanin" panose="00000400000000000000" pitchFamily="2" charset="-78"/>
              </a:rPr>
              <a:t>comparison </a:t>
            </a:r>
            <a:r>
              <a:rPr lang="fa-IR" dirty="0" smtClean="0">
                <a:latin typeface="Arial" panose="020B0604020202020204" pitchFamily="34" charset="0"/>
                <a:cs typeface="B Nazanin" panose="00000400000000000000" pitchFamily="2" charset="-78"/>
              </a:rPr>
              <a:t> : با </a:t>
            </a:r>
            <a:r>
              <a:rPr lang="fa-IR" dirty="0">
                <a:latin typeface="Arial" panose="020B0604020202020204" pitchFamily="34" charset="0"/>
                <a:cs typeface="B Nazanin" panose="00000400000000000000" pitchFamily="2" charset="-78"/>
              </a:rPr>
              <a:t>مقايسه عناصر مرتب سازي را انجام مي دهد.</a:t>
            </a:r>
            <a:r>
              <a:rPr lang="fa-IR" dirty="0">
                <a:cs typeface="B Nazanin" panose="00000400000000000000" pitchFamily="2" charset="-78"/>
              </a:rPr>
              <a:t/>
            </a:r>
            <a:br>
              <a:rPr lang="fa-IR" dirty="0">
                <a:cs typeface="B Nazanin" panose="00000400000000000000" pitchFamily="2" charset="-78"/>
              </a:rPr>
            </a:br>
            <a:r>
              <a:rPr lang="fa-IR" dirty="0">
                <a:latin typeface="Arial" panose="020B0604020202020204" pitchFamily="34" charset="0"/>
                <a:cs typeface="B Nazanin" panose="00000400000000000000" pitchFamily="2" charset="-78"/>
              </a:rPr>
              <a:t>غيرمقايسه </a:t>
            </a:r>
            <a:r>
              <a:rPr lang="fa-IR" dirty="0" smtClean="0">
                <a:latin typeface="Arial" panose="020B0604020202020204" pitchFamily="34" charset="0"/>
                <a:cs typeface="B Nazanin" panose="00000400000000000000" pitchFamily="2" charset="-78"/>
              </a:rPr>
              <a:t>اي</a:t>
            </a:r>
            <a:r>
              <a:rPr lang="fa-IR" dirty="0">
                <a:latin typeface="Arial" panose="020B0604020202020204" pitchFamily="34" charset="0"/>
                <a:cs typeface="B Nazanin" panose="00000400000000000000" pitchFamily="2" charset="-78"/>
              </a:rPr>
              <a:t> </a:t>
            </a:r>
            <a:r>
              <a:rPr lang="en-US" dirty="0">
                <a:latin typeface="Arial" panose="020B0604020202020204" pitchFamily="34" charset="0"/>
                <a:cs typeface="B Nazanin" panose="00000400000000000000" pitchFamily="2" charset="-78"/>
              </a:rPr>
              <a:t>non </a:t>
            </a:r>
            <a:r>
              <a:rPr lang="en-US" dirty="0" smtClean="0">
                <a:latin typeface="Arial" panose="020B0604020202020204" pitchFamily="34" charset="0"/>
                <a:cs typeface="B Nazanin" panose="00000400000000000000" pitchFamily="2" charset="-78"/>
              </a:rPr>
              <a:t>comparison</a:t>
            </a:r>
            <a:r>
              <a:rPr lang="fa-IR" smtClean="0">
                <a:latin typeface="Arial" panose="020B0604020202020204" pitchFamily="34" charset="0"/>
                <a:cs typeface="B Nazanin" panose="00000400000000000000" pitchFamily="2" charset="-78"/>
              </a:rPr>
              <a:t>: برای مرتب سازی از مقایسه استفاده نمی شود.</a:t>
            </a:r>
            <a:endParaRPr lang="en-US" dirty="0">
              <a:cs typeface="B Nazanin" panose="00000400000000000000" pitchFamily="2" charset="-78"/>
            </a:endParaRPr>
          </a:p>
          <a:p>
            <a:pPr algn="r" rtl="1">
              <a:lnSpc>
                <a:spcPct val="200000"/>
              </a:lnSpc>
            </a:pPr>
            <a:endParaRPr lang="en-US" dirty="0">
              <a:cs typeface="B Nazanin" panose="00000400000000000000" pitchFamily="2" charset="-78"/>
            </a:endParaRPr>
          </a:p>
        </p:txBody>
      </p:sp>
      <p:sp>
        <p:nvSpPr>
          <p:cNvPr id="4" name="Rectangle 3"/>
          <p:cNvSpPr/>
          <p:nvPr/>
        </p:nvSpPr>
        <p:spPr>
          <a:xfrm>
            <a:off x="7296729" y="419247"/>
            <a:ext cx="4245073" cy="523220"/>
          </a:xfrm>
          <a:prstGeom prst="rect">
            <a:avLst/>
          </a:prstGeom>
        </p:spPr>
        <p:txBody>
          <a:bodyPr wrap="none">
            <a:spAutoFit/>
          </a:bodyPr>
          <a:lstStyle/>
          <a:p>
            <a:r>
              <a:rPr lang="fa-IR" sz="2800" b="1" dirty="0">
                <a:ln w="22225">
                  <a:solidFill>
                    <a:schemeClr val="accent2"/>
                  </a:solidFill>
                  <a:prstDash val="solid"/>
                </a:ln>
                <a:solidFill>
                  <a:schemeClr val="accent2">
                    <a:lumMod val="40000"/>
                    <a:lumOff val="60000"/>
                  </a:schemeClr>
                </a:solidFill>
                <a:latin typeface="Arial" panose="020B0604020202020204" pitchFamily="34" charset="0"/>
                <a:cs typeface="B Nazanin" panose="00000400000000000000" pitchFamily="2" charset="-78"/>
              </a:rPr>
              <a:t>دسته بندی الگوریتم </a:t>
            </a:r>
            <a:r>
              <a:rPr lang="fa-IR" sz="2800" b="1" dirty="0" smtClean="0">
                <a:ln w="22225">
                  <a:solidFill>
                    <a:schemeClr val="accent2"/>
                  </a:solidFill>
                  <a:prstDash val="solid"/>
                </a:ln>
                <a:solidFill>
                  <a:schemeClr val="accent2">
                    <a:lumMod val="40000"/>
                    <a:lumOff val="60000"/>
                  </a:schemeClr>
                </a:solidFill>
                <a:latin typeface="Arial" panose="020B0604020202020204" pitchFamily="34" charset="0"/>
                <a:cs typeface="B Nazanin" panose="00000400000000000000" pitchFamily="2" charset="-78"/>
              </a:rPr>
              <a:t>های مرتب </a:t>
            </a:r>
            <a:r>
              <a:rPr lang="fa-IR" sz="2800" b="1" dirty="0">
                <a:ln w="22225">
                  <a:solidFill>
                    <a:schemeClr val="accent2"/>
                  </a:solidFill>
                  <a:prstDash val="solid"/>
                </a:ln>
                <a:solidFill>
                  <a:schemeClr val="accent2">
                    <a:lumMod val="40000"/>
                    <a:lumOff val="60000"/>
                  </a:schemeClr>
                </a:solidFill>
                <a:latin typeface="Arial" panose="020B0604020202020204" pitchFamily="34" charset="0"/>
                <a:cs typeface="B Nazanin" panose="00000400000000000000" pitchFamily="2" charset="-78"/>
              </a:rPr>
              <a:t>سازی</a:t>
            </a:r>
            <a:endParaRPr lang="en-US" sz="2800" b="1" dirty="0">
              <a:ln w="22225">
                <a:solidFill>
                  <a:schemeClr val="accent2"/>
                </a:solidFill>
                <a:prstDash val="solid"/>
              </a:ln>
              <a:solidFill>
                <a:schemeClr val="accent2">
                  <a:lumMod val="40000"/>
                  <a:lumOff val="60000"/>
                </a:schemeClr>
              </a:solidFill>
              <a:cs typeface="B Nazanin" panose="00000400000000000000" pitchFamily="2" charset="-78"/>
            </a:endParaRPr>
          </a:p>
        </p:txBody>
      </p:sp>
    </p:spTree>
    <p:extLst>
      <p:ext uri="{BB962C8B-B14F-4D97-AF65-F5344CB8AC3E}">
        <p14:creationId xmlns:p14="http://schemas.microsoft.com/office/powerpoint/2010/main" val="19975526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7884" y="432896"/>
            <a:ext cx="2326278" cy="584775"/>
          </a:xfrm>
          <a:prstGeom prst="rect">
            <a:avLst/>
          </a:prstGeom>
        </p:spPr>
        <p:txBody>
          <a:bodyPr wrap="none">
            <a:spAutoFit/>
          </a:bodyPr>
          <a:lstStyle/>
          <a:p>
            <a:r>
              <a:rPr lang="en-US" sz="3200" b="1" dirty="0">
                <a:ln w="22225">
                  <a:solidFill>
                    <a:schemeClr val="accent2"/>
                  </a:solidFill>
                  <a:prstDash val="solid"/>
                </a:ln>
                <a:solidFill>
                  <a:schemeClr val="accent2">
                    <a:lumMod val="40000"/>
                    <a:lumOff val="60000"/>
                  </a:schemeClr>
                </a:solidFill>
                <a:latin typeface="Arial" panose="020B0604020202020204" pitchFamily="34" charset="0"/>
              </a:rPr>
              <a:t>Merge Sort</a:t>
            </a:r>
          </a:p>
        </p:txBody>
      </p:sp>
      <p:pic>
        <p:nvPicPr>
          <p:cNvPr id="2" name="Picture 1"/>
          <p:cNvPicPr>
            <a:picLocks noChangeAspect="1"/>
          </p:cNvPicPr>
          <p:nvPr/>
        </p:nvPicPr>
        <p:blipFill>
          <a:blip r:embed="rId2"/>
          <a:stretch>
            <a:fillRect/>
          </a:stretch>
        </p:blipFill>
        <p:spPr>
          <a:xfrm>
            <a:off x="1661023" y="1787857"/>
            <a:ext cx="8771895" cy="4367284"/>
          </a:xfrm>
          <a:prstGeom prst="rect">
            <a:avLst/>
          </a:prstGeom>
        </p:spPr>
      </p:pic>
    </p:spTree>
    <p:extLst>
      <p:ext uri="{BB962C8B-B14F-4D97-AF65-F5344CB8AC3E}">
        <p14:creationId xmlns:p14="http://schemas.microsoft.com/office/powerpoint/2010/main" val="30208385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7884" y="432896"/>
            <a:ext cx="2326278" cy="584775"/>
          </a:xfrm>
          <a:prstGeom prst="rect">
            <a:avLst/>
          </a:prstGeom>
        </p:spPr>
        <p:txBody>
          <a:bodyPr wrap="none">
            <a:spAutoFit/>
          </a:bodyPr>
          <a:lstStyle/>
          <a:p>
            <a:r>
              <a:rPr lang="en-US" sz="3200" b="1" dirty="0">
                <a:ln w="22225">
                  <a:solidFill>
                    <a:schemeClr val="accent2"/>
                  </a:solidFill>
                  <a:prstDash val="solid"/>
                </a:ln>
                <a:solidFill>
                  <a:schemeClr val="accent2">
                    <a:lumMod val="40000"/>
                    <a:lumOff val="60000"/>
                  </a:schemeClr>
                </a:solidFill>
                <a:latin typeface="Arial" panose="020B0604020202020204" pitchFamily="34" charset="0"/>
              </a:rPr>
              <a:t>Merge Sort</a:t>
            </a:r>
          </a:p>
        </p:txBody>
      </p:sp>
      <p:pic>
        <p:nvPicPr>
          <p:cNvPr id="2" name="Picture 1"/>
          <p:cNvPicPr>
            <a:picLocks noChangeAspect="1"/>
          </p:cNvPicPr>
          <p:nvPr/>
        </p:nvPicPr>
        <p:blipFill rotWithShape="1">
          <a:blip r:embed="rId2"/>
          <a:srcRect l="598" t="-623" r="-598" b="623"/>
          <a:stretch/>
        </p:blipFill>
        <p:spPr>
          <a:xfrm>
            <a:off x="2043081" y="1041358"/>
            <a:ext cx="8206388" cy="5250262"/>
          </a:xfrm>
          <a:prstGeom prst="rect">
            <a:avLst/>
          </a:prstGeom>
        </p:spPr>
      </p:pic>
    </p:spTree>
    <p:extLst>
      <p:ext uri="{BB962C8B-B14F-4D97-AF65-F5344CB8AC3E}">
        <p14:creationId xmlns:p14="http://schemas.microsoft.com/office/powerpoint/2010/main" val="22665564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7884" y="432896"/>
            <a:ext cx="2326278" cy="584775"/>
          </a:xfrm>
          <a:prstGeom prst="rect">
            <a:avLst/>
          </a:prstGeom>
        </p:spPr>
        <p:txBody>
          <a:bodyPr wrap="none">
            <a:spAutoFit/>
          </a:bodyPr>
          <a:lstStyle/>
          <a:p>
            <a:r>
              <a:rPr lang="en-US" sz="3200" b="1" dirty="0">
                <a:ln w="22225">
                  <a:solidFill>
                    <a:schemeClr val="accent2"/>
                  </a:solidFill>
                  <a:prstDash val="solid"/>
                </a:ln>
                <a:solidFill>
                  <a:schemeClr val="accent2">
                    <a:lumMod val="40000"/>
                    <a:lumOff val="60000"/>
                  </a:schemeClr>
                </a:solidFill>
                <a:latin typeface="Arial" panose="020B0604020202020204" pitchFamily="34" charset="0"/>
              </a:rPr>
              <a:t>Merge Sort</a:t>
            </a:r>
          </a:p>
        </p:txBody>
      </p:sp>
      <p:pic>
        <p:nvPicPr>
          <p:cNvPr id="2" name="Picture 1"/>
          <p:cNvPicPr>
            <a:picLocks noChangeAspect="1"/>
          </p:cNvPicPr>
          <p:nvPr/>
        </p:nvPicPr>
        <p:blipFill rotWithShape="1">
          <a:blip r:embed="rId2"/>
          <a:srcRect l="182" t="4020" r="-182" b="521"/>
          <a:stretch/>
        </p:blipFill>
        <p:spPr>
          <a:xfrm>
            <a:off x="2304550" y="1296537"/>
            <a:ext cx="7484631" cy="5000270"/>
          </a:xfrm>
          <a:prstGeom prst="rect">
            <a:avLst/>
          </a:prstGeom>
        </p:spPr>
      </p:pic>
      <p:sp>
        <p:nvSpPr>
          <p:cNvPr id="4" name="Rectangle 3"/>
          <p:cNvSpPr/>
          <p:nvPr/>
        </p:nvSpPr>
        <p:spPr>
          <a:xfrm>
            <a:off x="9239535" y="1323832"/>
            <a:ext cx="2606722" cy="923330"/>
          </a:xfrm>
          <a:prstGeom prst="rect">
            <a:avLst/>
          </a:prstGeom>
        </p:spPr>
        <p:txBody>
          <a:bodyPr wrap="square">
            <a:spAutoFit/>
          </a:bodyPr>
          <a:lstStyle/>
          <a:p>
            <a:pPr algn="just" rtl="1"/>
            <a:r>
              <a:rPr lang="fa-IR" dirty="0">
                <a:latin typeface="Arial" panose="020B0604020202020204" pitchFamily="34" charset="0"/>
                <a:cs typeface="B Nazanin" panose="00000400000000000000" pitchFamily="2" charset="-78"/>
              </a:rPr>
              <a:t>در نهايت با ادغام دو آرايه بدست آمده از مرحله قبل، </a:t>
            </a:r>
            <a:r>
              <a:rPr lang="fa-IR" dirty="0" smtClean="0">
                <a:latin typeface="Arial" panose="020B0604020202020204" pitchFamily="34" charset="0"/>
                <a:cs typeface="B Nazanin" panose="00000400000000000000" pitchFamily="2" charset="-78"/>
              </a:rPr>
              <a:t>آرايه</a:t>
            </a:r>
            <a:r>
              <a:rPr lang="en-US" dirty="0" smtClean="0">
                <a:latin typeface="Arial" panose="020B0604020202020204" pitchFamily="34" charset="0"/>
                <a:cs typeface="B Nazanin" panose="00000400000000000000" pitchFamily="2" charset="-78"/>
              </a:rPr>
              <a:t> </a:t>
            </a:r>
            <a:r>
              <a:rPr lang="fa-IR" dirty="0" smtClean="0">
                <a:latin typeface="Arial" panose="020B0604020202020204" pitchFamily="34" charset="0"/>
                <a:cs typeface="B Nazanin" panose="00000400000000000000" pitchFamily="2" charset="-78"/>
              </a:rPr>
              <a:t>نهايي </a:t>
            </a:r>
            <a:r>
              <a:rPr lang="fa-IR" dirty="0">
                <a:latin typeface="Arial" panose="020B0604020202020204" pitchFamily="34" charset="0"/>
                <a:cs typeface="B Nazanin" panose="00000400000000000000" pitchFamily="2" charset="-78"/>
              </a:rPr>
              <a:t>مرتب شده بدست مي آيد</a:t>
            </a:r>
            <a:endParaRPr lang="en-US" dirty="0">
              <a:cs typeface="B Nazanin" panose="00000400000000000000" pitchFamily="2" charset="-78"/>
            </a:endParaRPr>
          </a:p>
        </p:txBody>
      </p:sp>
    </p:spTree>
    <p:extLst>
      <p:ext uri="{BB962C8B-B14F-4D97-AF65-F5344CB8AC3E}">
        <p14:creationId xmlns:p14="http://schemas.microsoft.com/office/powerpoint/2010/main" val="21504438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7884" y="432896"/>
            <a:ext cx="4109587" cy="584775"/>
          </a:xfrm>
          <a:prstGeom prst="rect">
            <a:avLst/>
          </a:prstGeom>
        </p:spPr>
        <p:txBody>
          <a:bodyPr wrap="none">
            <a:spAutoFit/>
          </a:bodyPr>
          <a:lstStyle/>
          <a:p>
            <a:r>
              <a:rPr lang="en-US" sz="3200" b="1" dirty="0">
                <a:ln w="22225">
                  <a:solidFill>
                    <a:schemeClr val="accent2"/>
                  </a:solidFill>
                  <a:prstDash val="solid"/>
                </a:ln>
                <a:solidFill>
                  <a:schemeClr val="accent2">
                    <a:lumMod val="40000"/>
                    <a:lumOff val="60000"/>
                  </a:schemeClr>
                </a:solidFill>
                <a:latin typeface="Arial" panose="020B0604020202020204" pitchFamily="34" charset="0"/>
              </a:rPr>
              <a:t>Merge </a:t>
            </a:r>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Sort Analysis</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2783940" y="1385461"/>
            <a:ext cx="8548677" cy="3363960"/>
          </a:xfrm>
          <a:prstGeom prst="rect">
            <a:avLst/>
          </a:prstGeom>
        </p:spPr>
      </p:pic>
    </p:spTree>
    <p:extLst>
      <p:ext uri="{BB962C8B-B14F-4D97-AF65-F5344CB8AC3E}">
        <p14:creationId xmlns:p14="http://schemas.microsoft.com/office/powerpoint/2010/main" val="5423934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7884" y="432896"/>
            <a:ext cx="4109587" cy="584775"/>
          </a:xfrm>
          <a:prstGeom prst="rect">
            <a:avLst/>
          </a:prstGeom>
        </p:spPr>
        <p:txBody>
          <a:bodyPr wrap="none">
            <a:spAutoFit/>
          </a:bodyPr>
          <a:lstStyle/>
          <a:p>
            <a:r>
              <a:rPr lang="en-US" sz="3200" b="1" dirty="0">
                <a:ln w="22225">
                  <a:solidFill>
                    <a:schemeClr val="accent2"/>
                  </a:solidFill>
                  <a:prstDash val="solid"/>
                </a:ln>
                <a:solidFill>
                  <a:schemeClr val="accent2">
                    <a:lumMod val="40000"/>
                    <a:lumOff val="60000"/>
                  </a:schemeClr>
                </a:solidFill>
                <a:latin typeface="Arial" panose="020B0604020202020204" pitchFamily="34" charset="0"/>
              </a:rPr>
              <a:t>Merge </a:t>
            </a:r>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Sort Analysis</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356469" y="1372514"/>
            <a:ext cx="11399793" cy="4891810"/>
          </a:xfrm>
          <a:prstGeom prst="rect">
            <a:avLst/>
          </a:prstGeom>
        </p:spPr>
      </p:pic>
    </p:spTree>
    <p:extLst>
      <p:ext uri="{BB962C8B-B14F-4D97-AF65-F5344CB8AC3E}">
        <p14:creationId xmlns:p14="http://schemas.microsoft.com/office/powerpoint/2010/main" val="1489608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7884" y="432896"/>
            <a:ext cx="2257349"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Quick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2457913" y="1227658"/>
            <a:ext cx="8945715" cy="4217799"/>
          </a:xfrm>
          <a:prstGeom prst="rect">
            <a:avLst/>
          </a:prstGeom>
        </p:spPr>
      </p:pic>
    </p:spTree>
    <p:extLst>
      <p:ext uri="{BB962C8B-B14F-4D97-AF65-F5344CB8AC3E}">
        <p14:creationId xmlns:p14="http://schemas.microsoft.com/office/powerpoint/2010/main" val="32760923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7884" y="432896"/>
            <a:ext cx="2257349"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Quick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2900067" y="1181444"/>
            <a:ext cx="8656245" cy="5151117"/>
          </a:xfrm>
          <a:prstGeom prst="rect">
            <a:avLst/>
          </a:prstGeom>
        </p:spPr>
      </p:pic>
    </p:spTree>
    <p:extLst>
      <p:ext uri="{BB962C8B-B14F-4D97-AF65-F5344CB8AC3E}">
        <p14:creationId xmlns:p14="http://schemas.microsoft.com/office/powerpoint/2010/main" val="39467874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7884" y="432896"/>
            <a:ext cx="2257349"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Quick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1283955" y="1680167"/>
            <a:ext cx="7068475" cy="4374662"/>
          </a:xfrm>
          <a:prstGeom prst="rect">
            <a:avLst/>
          </a:prstGeom>
        </p:spPr>
      </p:pic>
    </p:spTree>
    <p:extLst>
      <p:ext uri="{BB962C8B-B14F-4D97-AF65-F5344CB8AC3E}">
        <p14:creationId xmlns:p14="http://schemas.microsoft.com/office/powerpoint/2010/main" val="22104012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7884" y="432896"/>
            <a:ext cx="2257349"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Quick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312660" y="1157003"/>
            <a:ext cx="8022409" cy="5084939"/>
          </a:xfrm>
          <a:prstGeom prst="rect">
            <a:avLst/>
          </a:prstGeom>
        </p:spPr>
      </p:pic>
      <p:sp>
        <p:nvSpPr>
          <p:cNvPr id="4" name="Rectangle 3"/>
          <p:cNvSpPr/>
          <p:nvPr/>
        </p:nvSpPr>
        <p:spPr>
          <a:xfrm>
            <a:off x="3814763" y="2995614"/>
            <a:ext cx="90487" cy="71437"/>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539910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7884" y="432896"/>
            <a:ext cx="2257349"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Quick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570608" y="1672276"/>
            <a:ext cx="6676461" cy="4141669"/>
          </a:xfrm>
          <a:prstGeom prst="rect">
            <a:avLst/>
          </a:prstGeom>
        </p:spPr>
      </p:pic>
    </p:spTree>
    <p:extLst>
      <p:ext uri="{BB962C8B-B14F-4D97-AF65-F5344CB8AC3E}">
        <p14:creationId xmlns:p14="http://schemas.microsoft.com/office/powerpoint/2010/main" val="2442520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25305" y="1214793"/>
            <a:ext cx="8686800" cy="2381250"/>
          </a:xfrm>
          <a:prstGeom prst="rect">
            <a:avLst/>
          </a:prstGeom>
        </p:spPr>
      </p:pic>
    </p:spTree>
    <p:extLst>
      <p:ext uri="{BB962C8B-B14F-4D97-AF65-F5344CB8AC3E}">
        <p14:creationId xmlns:p14="http://schemas.microsoft.com/office/powerpoint/2010/main" val="49107988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7884" y="432896"/>
            <a:ext cx="2257349"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Quick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2096921" y="1910687"/>
            <a:ext cx="7256243" cy="2949480"/>
          </a:xfrm>
          <a:prstGeom prst="rect">
            <a:avLst/>
          </a:prstGeom>
        </p:spPr>
      </p:pic>
    </p:spTree>
    <p:extLst>
      <p:ext uri="{BB962C8B-B14F-4D97-AF65-F5344CB8AC3E}">
        <p14:creationId xmlns:p14="http://schemas.microsoft.com/office/powerpoint/2010/main" val="34616057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7884" y="432896"/>
            <a:ext cx="2257349"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Quick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2451446" y="2102608"/>
            <a:ext cx="6789510" cy="2564926"/>
          </a:xfrm>
          <a:prstGeom prst="rect">
            <a:avLst/>
          </a:prstGeom>
        </p:spPr>
      </p:pic>
    </p:spTree>
    <p:extLst>
      <p:ext uri="{BB962C8B-B14F-4D97-AF65-F5344CB8AC3E}">
        <p14:creationId xmlns:p14="http://schemas.microsoft.com/office/powerpoint/2010/main" val="38014020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7884" y="432896"/>
            <a:ext cx="2257349"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Quick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2755233" y="2158478"/>
            <a:ext cx="6328068" cy="2536351"/>
          </a:xfrm>
          <a:prstGeom prst="rect">
            <a:avLst/>
          </a:prstGeom>
        </p:spPr>
      </p:pic>
    </p:spTree>
    <p:extLst>
      <p:ext uri="{BB962C8B-B14F-4D97-AF65-F5344CB8AC3E}">
        <p14:creationId xmlns:p14="http://schemas.microsoft.com/office/powerpoint/2010/main" val="41664234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7884" y="432896"/>
            <a:ext cx="2257349"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Quick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3029388" y="1617188"/>
            <a:ext cx="6027110" cy="3364245"/>
          </a:xfrm>
          <a:prstGeom prst="rect">
            <a:avLst/>
          </a:prstGeom>
        </p:spPr>
      </p:pic>
    </p:spTree>
    <p:extLst>
      <p:ext uri="{BB962C8B-B14F-4D97-AF65-F5344CB8AC3E}">
        <p14:creationId xmlns:p14="http://schemas.microsoft.com/office/powerpoint/2010/main" val="13811040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7884" y="432896"/>
            <a:ext cx="2257349"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Quick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3476625" y="2243137"/>
            <a:ext cx="5238750" cy="2371725"/>
          </a:xfrm>
          <a:prstGeom prst="rect">
            <a:avLst/>
          </a:prstGeom>
        </p:spPr>
      </p:pic>
    </p:spTree>
    <p:extLst>
      <p:ext uri="{BB962C8B-B14F-4D97-AF65-F5344CB8AC3E}">
        <p14:creationId xmlns:p14="http://schemas.microsoft.com/office/powerpoint/2010/main" val="1511020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7884" y="432896"/>
            <a:ext cx="2257349"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Quick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3249733" y="1859933"/>
            <a:ext cx="5422708" cy="3462693"/>
          </a:xfrm>
          <a:prstGeom prst="rect">
            <a:avLst/>
          </a:prstGeom>
        </p:spPr>
      </p:pic>
    </p:spTree>
    <p:extLst>
      <p:ext uri="{BB962C8B-B14F-4D97-AF65-F5344CB8AC3E}">
        <p14:creationId xmlns:p14="http://schemas.microsoft.com/office/powerpoint/2010/main" val="22490187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7884" y="432896"/>
            <a:ext cx="2257349"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Quick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2975362" y="1483483"/>
            <a:ext cx="5583775" cy="3729962"/>
          </a:xfrm>
          <a:prstGeom prst="rect">
            <a:avLst/>
          </a:prstGeom>
        </p:spPr>
      </p:pic>
    </p:spTree>
    <p:extLst>
      <p:ext uri="{BB962C8B-B14F-4D97-AF65-F5344CB8AC3E}">
        <p14:creationId xmlns:p14="http://schemas.microsoft.com/office/powerpoint/2010/main" val="36255731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7884" y="432896"/>
            <a:ext cx="2257349"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Quick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2755233" y="1584420"/>
            <a:ext cx="6036797" cy="3929276"/>
          </a:xfrm>
          <a:prstGeom prst="rect">
            <a:avLst/>
          </a:prstGeom>
        </p:spPr>
      </p:pic>
    </p:spTree>
    <p:extLst>
      <p:ext uri="{BB962C8B-B14F-4D97-AF65-F5344CB8AC3E}">
        <p14:creationId xmlns:p14="http://schemas.microsoft.com/office/powerpoint/2010/main" val="62146513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7884" y="432896"/>
            <a:ext cx="2257349"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Quick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3010559" y="1567217"/>
            <a:ext cx="5980543" cy="4410501"/>
          </a:xfrm>
          <a:prstGeom prst="rect">
            <a:avLst/>
          </a:prstGeom>
        </p:spPr>
      </p:pic>
    </p:spTree>
    <p:extLst>
      <p:ext uri="{BB962C8B-B14F-4D97-AF65-F5344CB8AC3E}">
        <p14:creationId xmlns:p14="http://schemas.microsoft.com/office/powerpoint/2010/main" val="38521401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7884" y="432896"/>
            <a:ext cx="2257349"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Quick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970057" y="1557337"/>
            <a:ext cx="5312055" cy="3287618"/>
          </a:xfrm>
          <a:prstGeom prst="rect">
            <a:avLst/>
          </a:prstGeom>
        </p:spPr>
      </p:pic>
    </p:spTree>
    <p:extLst>
      <p:ext uri="{BB962C8B-B14F-4D97-AF65-F5344CB8AC3E}">
        <p14:creationId xmlns:p14="http://schemas.microsoft.com/office/powerpoint/2010/main" val="177128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8036" y="364657"/>
            <a:ext cx="2848857" cy="584775"/>
          </a:xfrm>
          <a:prstGeom prst="rect">
            <a:avLst/>
          </a:prstGeom>
        </p:spPr>
        <p:txBody>
          <a:bodyPr wrap="none">
            <a:spAutoFit/>
          </a:bodyPr>
          <a:lstStyle/>
          <a:p>
            <a:r>
              <a:rPr lang="en-US" sz="3200" b="1" dirty="0">
                <a:ln w="22225">
                  <a:solidFill>
                    <a:schemeClr val="accent2"/>
                  </a:solidFill>
                  <a:prstDash val="solid"/>
                </a:ln>
                <a:solidFill>
                  <a:schemeClr val="accent2">
                    <a:lumMod val="40000"/>
                    <a:lumOff val="60000"/>
                  </a:schemeClr>
                </a:solidFill>
                <a:latin typeface="Arial" panose="020B0604020202020204" pitchFamily="34" charset="0"/>
              </a:rPr>
              <a:t>Insertion Sort</a:t>
            </a:r>
            <a:endParaRPr lang="en-US" sz="3200" b="1" dirty="0">
              <a:ln w="22225">
                <a:solidFill>
                  <a:schemeClr val="accent2"/>
                </a:solidFill>
                <a:prstDash val="solid"/>
              </a:ln>
              <a:solidFill>
                <a:schemeClr val="accent2">
                  <a:lumMod val="40000"/>
                  <a:lumOff val="60000"/>
                </a:schemeClr>
              </a:solidFill>
            </a:endParaRPr>
          </a:p>
        </p:txBody>
      </p:sp>
      <p:pic>
        <p:nvPicPr>
          <p:cNvPr id="3" name="Picture 2"/>
          <p:cNvPicPr>
            <a:picLocks noChangeAspect="1"/>
          </p:cNvPicPr>
          <p:nvPr/>
        </p:nvPicPr>
        <p:blipFill>
          <a:blip r:embed="rId2"/>
          <a:stretch>
            <a:fillRect/>
          </a:stretch>
        </p:blipFill>
        <p:spPr>
          <a:xfrm>
            <a:off x="765270" y="1674268"/>
            <a:ext cx="7700854" cy="3566472"/>
          </a:xfrm>
          <a:prstGeom prst="rect">
            <a:avLst/>
          </a:prstGeom>
        </p:spPr>
      </p:pic>
      <p:sp>
        <p:nvSpPr>
          <p:cNvPr id="5" name="Rectangle 4"/>
          <p:cNvSpPr/>
          <p:nvPr/>
        </p:nvSpPr>
        <p:spPr>
          <a:xfrm>
            <a:off x="8841264" y="5659987"/>
            <a:ext cx="760144" cy="369332"/>
          </a:xfrm>
          <a:prstGeom prst="rect">
            <a:avLst/>
          </a:prstGeom>
        </p:spPr>
        <p:txBody>
          <a:bodyPr wrap="none">
            <a:spAutoFit/>
          </a:bodyPr>
          <a:lstStyle/>
          <a:p>
            <a:r>
              <a:rPr lang="en-US" b="1" dirty="0"/>
              <a:t>stable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9938" y="3070746"/>
            <a:ext cx="3822795" cy="2293677"/>
          </a:xfrm>
          <a:prstGeom prst="rect">
            <a:avLst/>
          </a:prstGeom>
        </p:spPr>
      </p:pic>
    </p:spTree>
    <p:extLst>
      <p:ext uri="{BB962C8B-B14F-4D97-AF65-F5344CB8AC3E}">
        <p14:creationId xmlns:p14="http://schemas.microsoft.com/office/powerpoint/2010/main" val="349072093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7884" y="432896"/>
            <a:ext cx="2257349"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Quick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2990682" y="2467046"/>
            <a:ext cx="6463734" cy="2268728"/>
          </a:xfrm>
          <a:prstGeom prst="rect">
            <a:avLst/>
          </a:prstGeom>
        </p:spPr>
      </p:pic>
      <p:sp>
        <p:nvSpPr>
          <p:cNvPr id="4" name="TextBox 3"/>
          <p:cNvSpPr txBox="1"/>
          <p:nvPr/>
        </p:nvSpPr>
        <p:spPr>
          <a:xfrm>
            <a:off x="3971498" y="4212554"/>
            <a:ext cx="1583141" cy="523220"/>
          </a:xfrm>
          <a:prstGeom prst="rect">
            <a:avLst/>
          </a:prstGeom>
          <a:noFill/>
        </p:spPr>
        <p:txBody>
          <a:bodyPr wrap="square" rtlCol="0">
            <a:spAutoFit/>
          </a:bodyPr>
          <a:lstStyle/>
          <a:p>
            <a:r>
              <a:rPr lang="fa-IR" sz="2800" dirty="0" smtClean="0">
                <a:solidFill>
                  <a:srgbClr val="FF0000"/>
                </a:solidFill>
              </a:rPr>
              <a:t>چرا؟</a:t>
            </a:r>
            <a:endParaRPr lang="en-US" sz="2800" dirty="0">
              <a:solidFill>
                <a:srgbClr val="FF0000"/>
              </a:solidFill>
            </a:endParaRPr>
          </a:p>
        </p:txBody>
      </p:sp>
      <p:sp>
        <p:nvSpPr>
          <p:cNvPr id="5" name="TextBox 4"/>
          <p:cNvSpPr txBox="1"/>
          <p:nvPr/>
        </p:nvSpPr>
        <p:spPr>
          <a:xfrm>
            <a:off x="2755233" y="5227093"/>
            <a:ext cx="9009137" cy="400110"/>
          </a:xfrm>
          <a:prstGeom prst="rect">
            <a:avLst/>
          </a:prstGeom>
          <a:noFill/>
        </p:spPr>
        <p:txBody>
          <a:bodyPr wrap="square" rtlCol="0">
            <a:spAutoFit/>
          </a:bodyPr>
          <a:lstStyle/>
          <a:p>
            <a:pPr algn="r" rtl="1"/>
            <a:r>
              <a:rPr lang="fa-IR" sz="2000" dirty="0" smtClean="0">
                <a:cs typeface="B Nazanin" panose="00000400000000000000" pitchFamily="2" charset="-78"/>
              </a:rPr>
              <a:t>اگر آرایه مرتب باشد تقسیم حول محور ماکزیمم و یا مینیمم میچرخد آنگاه....؟</a:t>
            </a:r>
            <a:endParaRPr lang="en-US" sz="2000" dirty="0">
              <a:cs typeface="B Nazanin" panose="00000400000000000000" pitchFamily="2" charset="-78"/>
            </a:endParaRPr>
          </a:p>
        </p:txBody>
      </p:sp>
    </p:spTree>
    <p:extLst>
      <p:ext uri="{BB962C8B-B14F-4D97-AF65-F5344CB8AC3E}">
        <p14:creationId xmlns:p14="http://schemas.microsoft.com/office/powerpoint/2010/main" val="242082100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84127" y="1596220"/>
            <a:ext cx="8431087" cy="3999362"/>
          </a:xfrm>
          <a:prstGeom prst="rect">
            <a:avLst/>
          </a:prstGeom>
        </p:spPr>
      </p:pic>
      <p:sp>
        <p:nvSpPr>
          <p:cNvPr id="3" name="Rectangle 2"/>
          <p:cNvSpPr/>
          <p:nvPr/>
        </p:nvSpPr>
        <p:spPr>
          <a:xfrm>
            <a:off x="497884" y="432896"/>
            <a:ext cx="2257349"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Quick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spTree>
    <p:extLst>
      <p:ext uri="{BB962C8B-B14F-4D97-AF65-F5344CB8AC3E}">
        <p14:creationId xmlns:p14="http://schemas.microsoft.com/office/powerpoint/2010/main" val="18928620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934942" y="1571838"/>
            <a:ext cx="7210425" cy="4314825"/>
          </a:xfrm>
          <a:prstGeom prst="rect">
            <a:avLst/>
          </a:prstGeom>
        </p:spPr>
      </p:pic>
      <p:sp>
        <p:nvSpPr>
          <p:cNvPr id="3" name="Rectangle 2"/>
          <p:cNvSpPr/>
          <p:nvPr/>
        </p:nvSpPr>
        <p:spPr>
          <a:xfrm>
            <a:off x="511532" y="432896"/>
            <a:ext cx="2257349"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Quick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spTree>
    <p:extLst>
      <p:ext uri="{BB962C8B-B14F-4D97-AF65-F5344CB8AC3E}">
        <p14:creationId xmlns:p14="http://schemas.microsoft.com/office/powerpoint/2010/main" val="355962713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1532" y="432896"/>
            <a:ext cx="1939955"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BST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1481509" y="1566294"/>
            <a:ext cx="8890043" cy="3920107"/>
          </a:xfrm>
          <a:prstGeom prst="rect">
            <a:avLst/>
          </a:prstGeom>
        </p:spPr>
      </p:pic>
    </p:spTree>
    <p:extLst>
      <p:ext uri="{BB962C8B-B14F-4D97-AF65-F5344CB8AC3E}">
        <p14:creationId xmlns:p14="http://schemas.microsoft.com/office/powerpoint/2010/main" val="224691565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7732" y="1667300"/>
            <a:ext cx="8631498" cy="3802863"/>
          </a:xfrm>
          <a:prstGeom prst="rect">
            <a:avLst/>
          </a:prstGeom>
        </p:spPr>
      </p:pic>
      <p:sp>
        <p:nvSpPr>
          <p:cNvPr id="3" name="Rectangle 2"/>
          <p:cNvSpPr/>
          <p:nvPr/>
        </p:nvSpPr>
        <p:spPr>
          <a:xfrm>
            <a:off x="511532" y="432896"/>
            <a:ext cx="1233030"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Sorts</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spTree>
    <p:extLst>
      <p:ext uri="{BB962C8B-B14F-4D97-AF65-F5344CB8AC3E}">
        <p14:creationId xmlns:p14="http://schemas.microsoft.com/office/powerpoint/2010/main" val="259806101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7701" y="977236"/>
            <a:ext cx="10491902" cy="4591051"/>
          </a:xfrm>
          <a:prstGeom prst="rect">
            <a:avLst/>
          </a:prstGeom>
        </p:spPr>
      </p:pic>
    </p:spTree>
    <p:extLst>
      <p:ext uri="{BB962C8B-B14F-4D97-AF65-F5344CB8AC3E}">
        <p14:creationId xmlns:p14="http://schemas.microsoft.com/office/powerpoint/2010/main" val="346672034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1188" y="2006221"/>
            <a:ext cx="6428095" cy="1323439"/>
          </a:xfrm>
          <a:prstGeom prst="rect">
            <a:avLst/>
          </a:prstGeom>
          <a:noFill/>
        </p:spPr>
        <p:txBody>
          <a:bodyPr wrap="square" rtlCol="0">
            <a:spAutoFit/>
          </a:bodyPr>
          <a:lstStyle/>
          <a:p>
            <a:pPr algn="ctr" rtl="1"/>
            <a:r>
              <a:rPr lang="fa-IR" sz="8000" dirty="0" smtClean="0">
                <a:solidFill>
                  <a:schemeClr val="accent5">
                    <a:lumMod val="75000"/>
                  </a:schemeClr>
                </a:solidFill>
                <a:cs typeface="B Nazanin" panose="00000400000000000000" pitchFamily="2" charset="-78"/>
              </a:rPr>
              <a:t>تفکر خلاقانه!</a:t>
            </a:r>
            <a:endParaRPr lang="en-US" sz="8000" dirty="0">
              <a:solidFill>
                <a:schemeClr val="accent5">
                  <a:lumMod val="75000"/>
                </a:schemeClr>
              </a:solidFill>
              <a:cs typeface="B Nazanin" panose="00000400000000000000" pitchFamily="2" charset="-78"/>
            </a:endParaRPr>
          </a:p>
        </p:txBody>
      </p:sp>
    </p:spTree>
    <p:extLst>
      <p:ext uri="{BB962C8B-B14F-4D97-AF65-F5344CB8AC3E}">
        <p14:creationId xmlns:p14="http://schemas.microsoft.com/office/powerpoint/2010/main" val="139708306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6937" y="1233487"/>
            <a:ext cx="7858125" cy="4391025"/>
          </a:xfrm>
          <a:prstGeom prst="rect">
            <a:avLst/>
          </a:prstGeom>
        </p:spPr>
      </p:pic>
      <p:sp>
        <p:nvSpPr>
          <p:cNvPr id="3" name="Rectangle 2"/>
          <p:cNvSpPr/>
          <p:nvPr/>
        </p:nvSpPr>
        <p:spPr>
          <a:xfrm>
            <a:off x="511532" y="432896"/>
            <a:ext cx="2916183"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Counting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spTree>
    <p:extLst>
      <p:ext uri="{BB962C8B-B14F-4D97-AF65-F5344CB8AC3E}">
        <p14:creationId xmlns:p14="http://schemas.microsoft.com/office/powerpoint/2010/main" val="198621905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07103" y="1320918"/>
            <a:ext cx="7529046" cy="4138187"/>
          </a:xfrm>
          <a:prstGeom prst="rect">
            <a:avLst/>
          </a:prstGeom>
        </p:spPr>
      </p:pic>
      <p:sp>
        <p:nvSpPr>
          <p:cNvPr id="3" name="Rectangle 2"/>
          <p:cNvSpPr/>
          <p:nvPr/>
        </p:nvSpPr>
        <p:spPr>
          <a:xfrm>
            <a:off x="511532" y="432896"/>
            <a:ext cx="2916183"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Counting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spTree>
    <p:extLst>
      <p:ext uri="{BB962C8B-B14F-4D97-AF65-F5344CB8AC3E}">
        <p14:creationId xmlns:p14="http://schemas.microsoft.com/office/powerpoint/2010/main" val="407818973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99790" y="1278695"/>
            <a:ext cx="6800850" cy="3590925"/>
          </a:xfrm>
          <a:prstGeom prst="rect">
            <a:avLst/>
          </a:prstGeom>
        </p:spPr>
      </p:pic>
      <p:sp>
        <p:nvSpPr>
          <p:cNvPr id="3" name="Rectangle 2"/>
          <p:cNvSpPr/>
          <p:nvPr/>
        </p:nvSpPr>
        <p:spPr>
          <a:xfrm>
            <a:off x="511532" y="432896"/>
            <a:ext cx="2916183"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Counting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spTree>
    <p:extLst>
      <p:ext uri="{BB962C8B-B14F-4D97-AF65-F5344CB8AC3E}">
        <p14:creationId xmlns:p14="http://schemas.microsoft.com/office/powerpoint/2010/main" val="25233454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8036" y="364657"/>
            <a:ext cx="2848857" cy="584775"/>
          </a:xfrm>
          <a:prstGeom prst="rect">
            <a:avLst/>
          </a:prstGeom>
        </p:spPr>
        <p:txBody>
          <a:bodyPr wrap="none">
            <a:spAutoFit/>
          </a:bodyPr>
          <a:lstStyle/>
          <a:p>
            <a:r>
              <a:rPr lang="en-US" sz="3200" b="1" dirty="0">
                <a:ln w="22225">
                  <a:solidFill>
                    <a:schemeClr val="accent2"/>
                  </a:solidFill>
                  <a:prstDash val="solid"/>
                </a:ln>
                <a:solidFill>
                  <a:schemeClr val="accent2">
                    <a:lumMod val="40000"/>
                    <a:lumOff val="60000"/>
                  </a:schemeClr>
                </a:solidFill>
                <a:latin typeface="Arial" panose="020B0604020202020204" pitchFamily="34" charset="0"/>
              </a:rPr>
              <a:t>Insertion Sort</a:t>
            </a:r>
            <a:endParaRPr lang="en-US" sz="3200" b="1" dirty="0">
              <a:ln w="22225">
                <a:solidFill>
                  <a:schemeClr val="accent2"/>
                </a:solidFill>
                <a:prstDash val="solid"/>
              </a:ln>
              <a:solidFill>
                <a:schemeClr val="accent2">
                  <a:lumMod val="40000"/>
                  <a:lumOff val="60000"/>
                </a:schemeClr>
              </a:solidFill>
            </a:endParaRPr>
          </a:p>
        </p:txBody>
      </p:sp>
      <p:pic>
        <p:nvPicPr>
          <p:cNvPr id="4" name="Picture 3"/>
          <p:cNvPicPr>
            <a:picLocks noChangeAspect="1"/>
          </p:cNvPicPr>
          <p:nvPr/>
        </p:nvPicPr>
        <p:blipFill>
          <a:blip r:embed="rId2"/>
          <a:stretch>
            <a:fillRect/>
          </a:stretch>
        </p:blipFill>
        <p:spPr>
          <a:xfrm>
            <a:off x="1306346" y="1312103"/>
            <a:ext cx="9011361" cy="4081323"/>
          </a:xfrm>
          <a:prstGeom prst="rect">
            <a:avLst/>
          </a:prstGeom>
        </p:spPr>
      </p:pic>
    </p:spTree>
    <p:extLst>
      <p:ext uri="{BB962C8B-B14F-4D97-AF65-F5344CB8AC3E}">
        <p14:creationId xmlns:p14="http://schemas.microsoft.com/office/powerpoint/2010/main" val="153664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1532" y="432896"/>
            <a:ext cx="2916183"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Counting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2690812" y="1847850"/>
            <a:ext cx="6810375" cy="3162300"/>
          </a:xfrm>
          <a:prstGeom prst="rect">
            <a:avLst/>
          </a:prstGeom>
        </p:spPr>
      </p:pic>
    </p:spTree>
    <p:extLst>
      <p:ext uri="{BB962C8B-B14F-4D97-AF65-F5344CB8AC3E}">
        <p14:creationId xmlns:p14="http://schemas.microsoft.com/office/powerpoint/2010/main" val="421745785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1532" y="432896"/>
            <a:ext cx="2916183"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Counting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2767012" y="1385887"/>
            <a:ext cx="6657975" cy="4086225"/>
          </a:xfrm>
          <a:prstGeom prst="rect">
            <a:avLst/>
          </a:prstGeom>
        </p:spPr>
      </p:pic>
    </p:spTree>
    <p:extLst>
      <p:ext uri="{BB962C8B-B14F-4D97-AF65-F5344CB8AC3E}">
        <p14:creationId xmlns:p14="http://schemas.microsoft.com/office/powerpoint/2010/main" val="156467904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1532" y="432896"/>
            <a:ext cx="2916183"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Counting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2600325" y="1233487"/>
            <a:ext cx="6991350" cy="4391025"/>
          </a:xfrm>
          <a:prstGeom prst="rect">
            <a:avLst/>
          </a:prstGeom>
        </p:spPr>
      </p:pic>
    </p:spTree>
    <p:extLst>
      <p:ext uri="{BB962C8B-B14F-4D97-AF65-F5344CB8AC3E}">
        <p14:creationId xmlns:p14="http://schemas.microsoft.com/office/powerpoint/2010/main" val="46076411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1532" y="432896"/>
            <a:ext cx="2916183"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Counting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2590800" y="1262062"/>
            <a:ext cx="7010400" cy="4333875"/>
          </a:xfrm>
          <a:prstGeom prst="rect">
            <a:avLst/>
          </a:prstGeom>
        </p:spPr>
      </p:pic>
    </p:spTree>
    <p:extLst>
      <p:ext uri="{BB962C8B-B14F-4D97-AF65-F5344CB8AC3E}">
        <p14:creationId xmlns:p14="http://schemas.microsoft.com/office/powerpoint/2010/main" val="381522645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1532" y="432896"/>
            <a:ext cx="2916183"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Counting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2647950" y="1276350"/>
            <a:ext cx="6896100" cy="4305300"/>
          </a:xfrm>
          <a:prstGeom prst="rect">
            <a:avLst/>
          </a:prstGeom>
        </p:spPr>
      </p:pic>
    </p:spTree>
    <p:extLst>
      <p:ext uri="{BB962C8B-B14F-4D97-AF65-F5344CB8AC3E}">
        <p14:creationId xmlns:p14="http://schemas.microsoft.com/office/powerpoint/2010/main" val="394527007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1532" y="432896"/>
            <a:ext cx="2916183"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Counting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2453043" y="1355037"/>
            <a:ext cx="7067550" cy="4448175"/>
          </a:xfrm>
          <a:prstGeom prst="rect">
            <a:avLst/>
          </a:prstGeom>
        </p:spPr>
      </p:pic>
    </p:spTree>
    <p:extLst>
      <p:ext uri="{BB962C8B-B14F-4D97-AF65-F5344CB8AC3E}">
        <p14:creationId xmlns:p14="http://schemas.microsoft.com/office/powerpoint/2010/main" val="147843722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1532" y="432896"/>
            <a:ext cx="2916183"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Counting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2486025" y="1185862"/>
            <a:ext cx="7219950" cy="4486275"/>
          </a:xfrm>
          <a:prstGeom prst="rect">
            <a:avLst/>
          </a:prstGeom>
        </p:spPr>
      </p:pic>
    </p:spTree>
    <p:extLst>
      <p:ext uri="{BB962C8B-B14F-4D97-AF65-F5344CB8AC3E}">
        <p14:creationId xmlns:p14="http://schemas.microsoft.com/office/powerpoint/2010/main" val="224298811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1532" y="432896"/>
            <a:ext cx="2916183"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Counting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2471737" y="1190625"/>
            <a:ext cx="7248525" cy="4476750"/>
          </a:xfrm>
          <a:prstGeom prst="rect">
            <a:avLst/>
          </a:prstGeom>
        </p:spPr>
      </p:pic>
    </p:spTree>
    <p:extLst>
      <p:ext uri="{BB962C8B-B14F-4D97-AF65-F5344CB8AC3E}">
        <p14:creationId xmlns:p14="http://schemas.microsoft.com/office/powerpoint/2010/main" val="42569622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1532" y="432896"/>
            <a:ext cx="2916183"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Counting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2457450" y="1162050"/>
            <a:ext cx="7277100" cy="4533900"/>
          </a:xfrm>
          <a:prstGeom prst="rect">
            <a:avLst/>
          </a:prstGeom>
        </p:spPr>
      </p:pic>
    </p:spTree>
    <p:extLst>
      <p:ext uri="{BB962C8B-B14F-4D97-AF65-F5344CB8AC3E}">
        <p14:creationId xmlns:p14="http://schemas.microsoft.com/office/powerpoint/2010/main" val="285150784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1532" y="432896"/>
            <a:ext cx="2916183"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Counting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2328862" y="1123950"/>
            <a:ext cx="7534275" cy="4610100"/>
          </a:xfrm>
          <a:prstGeom prst="rect">
            <a:avLst/>
          </a:prstGeom>
        </p:spPr>
      </p:pic>
    </p:spTree>
    <p:extLst>
      <p:ext uri="{BB962C8B-B14F-4D97-AF65-F5344CB8AC3E}">
        <p14:creationId xmlns:p14="http://schemas.microsoft.com/office/powerpoint/2010/main" val="36612519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21348" y="1372240"/>
            <a:ext cx="7461668" cy="4619128"/>
          </a:xfrm>
          <a:prstGeom prst="rect">
            <a:avLst/>
          </a:prstGeom>
        </p:spPr>
      </p:pic>
      <p:sp>
        <p:nvSpPr>
          <p:cNvPr id="3" name="Rectangle 2"/>
          <p:cNvSpPr/>
          <p:nvPr/>
        </p:nvSpPr>
        <p:spPr>
          <a:xfrm>
            <a:off x="418036" y="364657"/>
            <a:ext cx="2848857" cy="584775"/>
          </a:xfrm>
          <a:prstGeom prst="rect">
            <a:avLst/>
          </a:prstGeom>
        </p:spPr>
        <p:txBody>
          <a:bodyPr wrap="none">
            <a:spAutoFit/>
          </a:bodyPr>
          <a:lstStyle/>
          <a:p>
            <a:r>
              <a:rPr lang="en-US" sz="3200" b="1" dirty="0">
                <a:ln w="22225">
                  <a:solidFill>
                    <a:schemeClr val="accent2"/>
                  </a:solidFill>
                  <a:prstDash val="solid"/>
                </a:ln>
                <a:solidFill>
                  <a:schemeClr val="accent2">
                    <a:lumMod val="40000"/>
                    <a:lumOff val="60000"/>
                  </a:schemeClr>
                </a:solidFill>
                <a:latin typeface="Arial" panose="020B0604020202020204" pitchFamily="34" charset="0"/>
              </a:rPr>
              <a:t>Insertion Sort</a:t>
            </a:r>
            <a:endParaRPr lang="en-US" sz="32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74083638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1532" y="432896"/>
            <a:ext cx="2916183"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Counting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2390775" y="1214437"/>
            <a:ext cx="7410450" cy="4429125"/>
          </a:xfrm>
          <a:prstGeom prst="rect">
            <a:avLst/>
          </a:prstGeom>
        </p:spPr>
      </p:pic>
    </p:spTree>
    <p:extLst>
      <p:ext uri="{BB962C8B-B14F-4D97-AF65-F5344CB8AC3E}">
        <p14:creationId xmlns:p14="http://schemas.microsoft.com/office/powerpoint/2010/main" val="346756576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1532" y="432896"/>
            <a:ext cx="2916183"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Counting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2438400" y="1181100"/>
            <a:ext cx="7315200" cy="4495800"/>
          </a:xfrm>
          <a:prstGeom prst="rect">
            <a:avLst/>
          </a:prstGeom>
        </p:spPr>
      </p:pic>
    </p:spTree>
    <p:extLst>
      <p:ext uri="{BB962C8B-B14F-4D97-AF65-F5344CB8AC3E}">
        <p14:creationId xmlns:p14="http://schemas.microsoft.com/office/powerpoint/2010/main" val="18152448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1532" y="432896"/>
            <a:ext cx="2916183"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Counting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2409825" y="1200150"/>
            <a:ext cx="7372350" cy="4457700"/>
          </a:xfrm>
          <a:prstGeom prst="rect">
            <a:avLst/>
          </a:prstGeom>
        </p:spPr>
      </p:pic>
    </p:spTree>
    <p:extLst>
      <p:ext uri="{BB962C8B-B14F-4D97-AF65-F5344CB8AC3E}">
        <p14:creationId xmlns:p14="http://schemas.microsoft.com/office/powerpoint/2010/main" val="339578427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1532" y="432896"/>
            <a:ext cx="2916183"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Counting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2386012" y="1143000"/>
            <a:ext cx="7419975" cy="4572000"/>
          </a:xfrm>
          <a:prstGeom prst="rect">
            <a:avLst/>
          </a:prstGeom>
        </p:spPr>
      </p:pic>
    </p:spTree>
    <p:extLst>
      <p:ext uri="{BB962C8B-B14F-4D97-AF65-F5344CB8AC3E}">
        <p14:creationId xmlns:p14="http://schemas.microsoft.com/office/powerpoint/2010/main" val="6143125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1532" y="432896"/>
            <a:ext cx="4949560"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Counting Sort - Analysis</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1374514" y="1408349"/>
            <a:ext cx="7286625" cy="4505325"/>
          </a:xfrm>
          <a:prstGeom prst="rect">
            <a:avLst/>
          </a:prstGeom>
        </p:spPr>
      </p:pic>
    </p:spTree>
    <p:extLst>
      <p:ext uri="{BB962C8B-B14F-4D97-AF65-F5344CB8AC3E}">
        <p14:creationId xmlns:p14="http://schemas.microsoft.com/office/powerpoint/2010/main" val="255858066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1532" y="432896"/>
            <a:ext cx="2916183"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Counting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2769143" y="1295116"/>
            <a:ext cx="8064834" cy="4559774"/>
          </a:xfrm>
          <a:prstGeom prst="rect">
            <a:avLst/>
          </a:prstGeom>
        </p:spPr>
      </p:pic>
    </p:spTree>
    <p:extLst>
      <p:ext uri="{BB962C8B-B14F-4D97-AF65-F5344CB8AC3E}">
        <p14:creationId xmlns:p14="http://schemas.microsoft.com/office/powerpoint/2010/main" val="80218220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1532" y="432896"/>
            <a:ext cx="2234907"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Radix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4715892" y="1336983"/>
            <a:ext cx="6939652" cy="2648163"/>
          </a:xfrm>
          <a:prstGeom prst="rect">
            <a:avLst/>
          </a:prstGeom>
        </p:spPr>
      </p:pic>
    </p:spTree>
    <p:extLst>
      <p:ext uri="{BB962C8B-B14F-4D97-AF65-F5344CB8AC3E}">
        <p14:creationId xmlns:p14="http://schemas.microsoft.com/office/powerpoint/2010/main" val="216675143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1532" y="432896"/>
            <a:ext cx="2234907"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Radix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831162" y="1604535"/>
            <a:ext cx="7172325" cy="2447925"/>
          </a:xfrm>
          <a:prstGeom prst="rect">
            <a:avLst/>
          </a:prstGeom>
        </p:spPr>
      </p:pic>
    </p:spTree>
    <p:extLst>
      <p:ext uri="{BB962C8B-B14F-4D97-AF65-F5344CB8AC3E}">
        <p14:creationId xmlns:p14="http://schemas.microsoft.com/office/powerpoint/2010/main" val="408305403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1532" y="432896"/>
            <a:ext cx="2234907"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Radix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994297" y="1297391"/>
            <a:ext cx="8709262" cy="4561994"/>
          </a:xfrm>
          <a:prstGeom prst="rect">
            <a:avLst/>
          </a:prstGeom>
        </p:spPr>
      </p:pic>
    </p:spTree>
    <p:extLst>
      <p:ext uri="{BB962C8B-B14F-4D97-AF65-F5344CB8AC3E}">
        <p14:creationId xmlns:p14="http://schemas.microsoft.com/office/powerpoint/2010/main" val="396171987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1532" y="432896"/>
            <a:ext cx="2234907"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Radix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2333696" y="1431522"/>
            <a:ext cx="7115175" cy="4486275"/>
          </a:xfrm>
          <a:prstGeom prst="rect">
            <a:avLst/>
          </a:prstGeom>
        </p:spPr>
      </p:pic>
    </p:spTree>
    <p:extLst>
      <p:ext uri="{BB962C8B-B14F-4D97-AF65-F5344CB8AC3E}">
        <p14:creationId xmlns:p14="http://schemas.microsoft.com/office/powerpoint/2010/main" val="33040635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8854" y="364657"/>
            <a:ext cx="2848857"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Insertion Sort</a:t>
            </a:r>
            <a:endParaRPr lang="en-US" sz="3200" b="1" dirty="0">
              <a:ln w="22225">
                <a:solidFill>
                  <a:schemeClr val="accent2"/>
                </a:solidFill>
                <a:prstDash val="solid"/>
              </a:ln>
              <a:solidFill>
                <a:schemeClr val="accent2">
                  <a:lumMod val="40000"/>
                  <a:lumOff val="60000"/>
                </a:schemeClr>
              </a:solidFill>
            </a:endParaRPr>
          </a:p>
        </p:txBody>
      </p:sp>
      <p:pic>
        <p:nvPicPr>
          <p:cNvPr id="4" name="Picture 3"/>
          <p:cNvPicPr>
            <a:picLocks noChangeAspect="1"/>
          </p:cNvPicPr>
          <p:nvPr/>
        </p:nvPicPr>
        <p:blipFill>
          <a:blip r:embed="rId2"/>
          <a:stretch>
            <a:fillRect/>
          </a:stretch>
        </p:blipFill>
        <p:spPr>
          <a:xfrm>
            <a:off x="1944471" y="949432"/>
            <a:ext cx="8180257" cy="5260299"/>
          </a:xfrm>
          <a:prstGeom prst="rect">
            <a:avLst/>
          </a:prstGeom>
        </p:spPr>
      </p:pic>
    </p:spTree>
    <p:extLst>
      <p:ext uri="{BB962C8B-B14F-4D97-AF65-F5344CB8AC3E}">
        <p14:creationId xmlns:p14="http://schemas.microsoft.com/office/powerpoint/2010/main" val="188054757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1532" y="432896"/>
            <a:ext cx="2234907"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Radix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3170616" y="1122955"/>
            <a:ext cx="5755039" cy="5086776"/>
          </a:xfrm>
          <a:prstGeom prst="rect">
            <a:avLst/>
          </a:prstGeom>
        </p:spPr>
      </p:pic>
    </p:spTree>
    <p:extLst>
      <p:ext uri="{BB962C8B-B14F-4D97-AF65-F5344CB8AC3E}">
        <p14:creationId xmlns:p14="http://schemas.microsoft.com/office/powerpoint/2010/main" val="40590633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1532" y="432896"/>
            <a:ext cx="2234907"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Radix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1628985" y="1177616"/>
            <a:ext cx="8328293" cy="5018468"/>
          </a:xfrm>
          <a:prstGeom prst="rect">
            <a:avLst/>
          </a:prstGeom>
        </p:spPr>
      </p:pic>
    </p:spTree>
    <p:extLst>
      <p:ext uri="{BB962C8B-B14F-4D97-AF65-F5344CB8AC3E}">
        <p14:creationId xmlns:p14="http://schemas.microsoft.com/office/powerpoint/2010/main" val="117746210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1532" y="432896"/>
            <a:ext cx="2234907"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Radix Sort</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1676438" y="1152525"/>
            <a:ext cx="8020012" cy="5070854"/>
          </a:xfrm>
          <a:prstGeom prst="rect">
            <a:avLst/>
          </a:prstGeom>
        </p:spPr>
      </p:pic>
    </p:spTree>
    <p:extLst>
      <p:ext uri="{BB962C8B-B14F-4D97-AF65-F5344CB8AC3E}">
        <p14:creationId xmlns:p14="http://schemas.microsoft.com/office/powerpoint/2010/main" val="5305604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1532" y="432896"/>
            <a:ext cx="4268284" cy="584775"/>
          </a:xfrm>
          <a:prstGeom prst="rect">
            <a:avLst/>
          </a:prstGeom>
        </p:spPr>
        <p:txBody>
          <a:bodyPr wrap="none">
            <a:spAutoFit/>
          </a:bodyPr>
          <a:lstStyle/>
          <a:p>
            <a:r>
              <a:rPr lang="en-US" sz="3200" b="1" dirty="0" smtClean="0">
                <a:ln w="22225">
                  <a:solidFill>
                    <a:schemeClr val="accent2"/>
                  </a:solidFill>
                  <a:prstDash val="solid"/>
                </a:ln>
                <a:solidFill>
                  <a:schemeClr val="accent2">
                    <a:lumMod val="40000"/>
                    <a:lumOff val="60000"/>
                  </a:schemeClr>
                </a:solidFill>
                <a:latin typeface="Arial" panose="020B0604020202020204" pitchFamily="34" charset="0"/>
              </a:rPr>
              <a:t>Radix Sort - Analysis</a:t>
            </a:r>
            <a:endParaRPr lang="en-US" sz="3200" b="1" dirty="0">
              <a:ln w="22225">
                <a:solidFill>
                  <a:schemeClr val="accent2"/>
                </a:solidFill>
                <a:prstDash val="solid"/>
              </a:ln>
              <a:solidFill>
                <a:schemeClr val="accent2">
                  <a:lumMod val="40000"/>
                  <a:lumOff val="60000"/>
                </a:schemeClr>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1883391" y="1336059"/>
            <a:ext cx="9866549" cy="3133924"/>
          </a:xfrm>
          <a:prstGeom prst="rect">
            <a:avLst/>
          </a:prstGeom>
        </p:spPr>
      </p:pic>
    </p:spTree>
    <p:extLst>
      <p:ext uri="{BB962C8B-B14F-4D97-AF65-F5344CB8AC3E}">
        <p14:creationId xmlns:p14="http://schemas.microsoft.com/office/powerpoint/2010/main" val="3776376705"/>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Custom 2">
      <a:dk1>
        <a:sysClr val="windowText" lastClr="000000"/>
      </a:dk1>
      <a:lt1>
        <a:sysClr val="window" lastClr="FFFFFF"/>
      </a:lt1>
      <a:dk2>
        <a:srgbClr val="373545"/>
      </a:dk2>
      <a:lt2>
        <a:srgbClr val="CEDBE6"/>
      </a:lt2>
      <a:accent1>
        <a:srgbClr val="3494BA"/>
      </a:accent1>
      <a:accent2>
        <a:srgbClr val="5BB196"/>
      </a:accent2>
      <a:accent3>
        <a:srgbClr val="75BDA7"/>
      </a:accent3>
      <a:accent4>
        <a:srgbClr val="7A8C8E"/>
      </a:accent4>
      <a:accent5>
        <a:srgbClr val="84ACB6"/>
      </a:accent5>
      <a:accent6>
        <a:srgbClr val="2683C6"/>
      </a:accent6>
      <a:hlink>
        <a:srgbClr val="6B9F25"/>
      </a:hlink>
      <a:folHlink>
        <a:srgbClr val="9F6715"/>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16208</TotalTime>
  <Words>345</Words>
  <Application>Microsoft Office PowerPoint</Application>
  <PresentationFormat>Custom</PresentationFormat>
  <Paragraphs>98</Paragraphs>
  <Slides>93</Slides>
  <Notes>0</Notes>
  <HiddenSlides>0</HiddenSlides>
  <MMClips>0</MMClips>
  <ScaleCrop>false</ScaleCrop>
  <HeadingPairs>
    <vt:vector size="4" baseType="variant">
      <vt:variant>
        <vt:lpstr>Theme</vt:lpstr>
      </vt:variant>
      <vt:variant>
        <vt:i4>1</vt:i4>
      </vt:variant>
      <vt:variant>
        <vt:lpstr>Slide Titles</vt:lpstr>
      </vt:variant>
      <vt:variant>
        <vt:i4>93</vt:i4>
      </vt:variant>
    </vt:vector>
  </HeadingPairs>
  <TitlesOfParts>
    <vt:vector size="94" baseType="lpstr">
      <vt:lpstr>Retrospect</vt:lpstr>
      <vt:lpstr>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Stack</dc:title>
  <dc:creator>MissNull</dc:creator>
  <cp:lastModifiedBy>Me</cp:lastModifiedBy>
  <cp:revision>169</cp:revision>
  <dcterms:created xsi:type="dcterms:W3CDTF">2023-04-05T21:07:11Z</dcterms:created>
  <dcterms:modified xsi:type="dcterms:W3CDTF">2024-12-30T07:32:02Z</dcterms:modified>
</cp:coreProperties>
</file>